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80" r:id="rId3"/>
    <p:sldId id="281" r:id="rId4"/>
    <p:sldId id="290" r:id="rId5"/>
    <p:sldId id="293" r:id="rId6"/>
    <p:sldId id="283" r:id="rId7"/>
    <p:sldId id="282" r:id="rId8"/>
    <p:sldId id="287" r:id="rId9"/>
    <p:sldId id="289" r:id="rId10"/>
    <p:sldId id="297" r:id="rId11"/>
    <p:sldId id="29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7740-AE3E-453C-8C4C-E6AF03ED24C6}" type="datetimeFigureOut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5D025-B983-44B7-A6B8-78FCD1387D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3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D025-B983-44B7-A6B8-78FCD1387D8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D025-B983-44B7-A6B8-78FCD1387D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8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Times New Roman" pitchFamily="18" charset="0"/>
              </a:rPr>
              <a:t>载气将样品气溶胶载到等离子体的中心，进而样品发生干燥、去溶剂、解离、原子化和电离等过程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管子的上部环绕着一水冷感应线圈，当高频发生器供电时，线圈轴线方向上产生强烈振荡的磁场。用高频火花等方法使中间流动的工作气体电离，产生的离子和电子再与感应线圈所产生的起伏磁场作用，这一相互作用使线圈内的离子和电子沿图市所示的封闭环路流动；它们对这一运动的阻力则导致欧姆加热作用。由于强大的电流产生的高温，使气体加热，从而形成火炬状的等离子体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1978-E4CA-408D-B306-DB22ACA813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C538-3218-4472-99B7-F47D10FBBE73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74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9EB9-BA06-4563-8792-7C2AB625CC64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95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08722"/>
            <a:ext cx="2057400" cy="52174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08722"/>
            <a:ext cx="6019800" cy="52174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A17-2E55-4135-A6CE-64136B62640E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3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30"/>
            <a:ext cx="8229600" cy="521744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81617"/>
            <a:ext cx="1026543" cy="365125"/>
          </a:xfrm>
        </p:spPr>
        <p:txBody>
          <a:bodyPr/>
          <a:lstStyle/>
          <a:p>
            <a:fld id="{673DE3C0-011A-4436-8907-3F8B5A826B6D}" type="datetime1">
              <a:rPr lang="zh-CN" altLang="en-US" smtClean="0"/>
              <a:t>2017/9/25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17578" y="6481616"/>
            <a:ext cx="5929532" cy="365125"/>
          </a:xfrm>
        </p:spPr>
        <p:txBody>
          <a:bodyPr/>
          <a:lstStyle/>
          <a:p>
            <a:r>
              <a:rPr lang="en-US" altLang="zh-CN" dirty="0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62804" y="6491559"/>
            <a:ext cx="868680" cy="365125"/>
          </a:xfrm>
        </p:spPr>
        <p:txBody>
          <a:bodyPr/>
          <a:lstStyle>
            <a:lvl1pPr>
              <a:defRPr sz="1800">
                <a:solidFill>
                  <a:srgbClr val="776DFD"/>
                </a:solidFill>
              </a:defRPr>
            </a:lvl1pPr>
          </a:lstStyle>
          <a:p>
            <a:fld id="{40683FD5-716F-4247-BFFC-D22F9BC2CC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4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4D94-87E7-41DE-B860-5D7E7F7B6DDA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73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52738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95CC-EDC9-42B2-AF47-6B7C0FA15C5D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53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28802"/>
            <a:ext cx="4040188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009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28802"/>
            <a:ext cx="4041775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F086-5F26-4142-888D-2C2DBFEC9B14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94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3006-D993-4B2A-8D11-82F3A589C163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1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79CB-3847-4EBE-B9F1-EB7EBB5C4E21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69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836712"/>
            <a:ext cx="3008313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D7E9-9AE9-4ABD-81CC-FDB8A01DBDBE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35696" y="8367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F5FA-EFE2-4C86-BE6E-C1B9BE908111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61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3204" y="260581"/>
            <a:ext cx="7926310" cy="411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08722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924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76DFD"/>
                </a:solidFill>
              </a:defRPr>
            </a:lvl1pPr>
          </a:lstStyle>
          <a:p>
            <a:fld id="{496A4A4B-8C43-48CE-90CA-BCAE847EE47D}" type="datetime1">
              <a:rPr lang="zh-CN" altLang="en-US" smtClean="0"/>
              <a:t>2017/9/25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635370" y="6356352"/>
            <a:ext cx="592953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776DFD"/>
                </a:solidFill>
              </a:defRPr>
            </a:lvl1pPr>
          </a:lstStyle>
          <a:p>
            <a:r>
              <a:rPr lang="en-US" altLang="zh-CN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18120" y="6356352"/>
            <a:ext cx="868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 baseline="0">
                <a:solidFill>
                  <a:srgbClr val="FF0000"/>
                </a:solidFill>
              </a:defRPr>
            </a:lvl1pPr>
          </a:lstStyle>
          <a:p>
            <a:fld id="{40683FD5-716F-4247-BFFC-D22F9BC2CC9A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75" y="1698"/>
            <a:ext cx="645674" cy="879434"/>
          </a:xfrm>
          <a:prstGeom prst="rect">
            <a:avLst/>
          </a:prstGeom>
        </p:spPr>
      </p:pic>
      <p:sp>
        <p:nvSpPr>
          <p:cNvPr id="16" name="流程图: 过程 15"/>
          <p:cNvSpPr/>
          <p:nvPr userDrawn="1"/>
        </p:nvSpPr>
        <p:spPr>
          <a:xfrm>
            <a:off x="493204" y="725662"/>
            <a:ext cx="8084572" cy="9919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2000">
                <a:srgbClr val="776DFD"/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 descr="屏幕剪辑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6738">
            <a:off x="-53496" y="145835"/>
            <a:ext cx="865163" cy="3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0000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400" kern="1200">
          <a:solidFill>
            <a:srgbClr val="0000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010" y="2130427"/>
            <a:ext cx="9074989" cy="1415031"/>
          </a:xfrm>
        </p:spPr>
        <p:txBody>
          <a:bodyPr>
            <a:normAutofit/>
          </a:bodyPr>
          <a:lstStyle/>
          <a:p>
            <a:r>
              <a:rPr lang="en-US" altLang="zh-CN" sz="4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Thorium and Uranium in Detector material using Inductively Coupled Plasma Mass Spectrometry  </a:t>
            </a:r>
            <a:endParaRPr lang="zh-CN" altLang="en-US" sz="4000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Ying YUAN, </a:t>
            </a:r>
            <a:r>
              <a:rPr lang="en-US" altLang="zh-CN" dirty="0" err="1">
                <a:solidFill>
                  <a:schemeClr val="tx1"/>
                </a:solidFill>
              </a:rPr>
              <a:t>Hao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QIAO, </a:t>
            </a:r>
            <a:r>
              <a:rPr lang="en-US" altLang="zh-CN" dirty="0" err="1">
                <a:solidFill>
                  <a:schemeClr val="tx1"/>
                </a:solidFill>
              </a:rPr>
              <a:t>Siguang</a:t>
            </a:r>
            <a:r>
              <a:rPr lang="en-US" altLang="zh-CN" dirty="0">
                <a:solidFill>
                  <a:schemeClr val="tx1"/>
                </a:solidFill>
              </a:rPr>
              <a:t> WANG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School of Physics, Peking University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6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nice experimental environment for trace determination have been established.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Cleanliness can be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Clean 10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method for determining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 content in copper, stainless steel,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micromegas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established.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 Raw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is being optimized.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E3C0-011A-4436-8907-3F8B5A826B6D}" type="datetime1">
              <a:rPr lang="zh-CN" altLang="en-US" smtClean="0"/>
              <a:t>2017/9/25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66670"/>
              </p:ext>
            </p:extLst>
          </p:nvPr>
        </p:nvGraphicFramePr>
        <p:xfrm>
          <a:off x="1261329" y="31805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 Detection Limits (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preliminary results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MDLs </a:t>
                      </a:r>
                      <a:r>
                        <a:rPr lang="en-US" altLang="zh-CN" baseline="300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baseline="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MDLs </a:t>
                      </a:r>
                      <a:r>
                        <a:rPr lang="en-US" altLang="zh-CN" baseline="300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U 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pg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Copper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Stainless Steel 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MicroMegas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2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8F1-4B60-4F46-97D2-86D238327513}" type="datetime7">
              <a:rPr lang="zh-CN" altLang="en-US" smtClean="0"/>
              <a:t>17.9.25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29130" y="6314727"/>
            <a:ext cx="2568817" cy="365125"/>
          </a:xfrm>
        </p:spPr>
        <p:txBody>
          <a:bodyPr/>
          <a:lstStyle/>
          <a:p>
            <a:fld id="{8AB57BE4-F751-46AC-940A-11EE7795D5CA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12547" y="3150122"/>
            <a:ext cx="39656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</a:t>
            </a:r>
            <a:r>
              <a:rPr lang="zh-CN" altLang="en-US" sz="8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！</a:t>
            </a:r>
            <a:endParaRPr lang="zh-CN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Outline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b="1" dirty="0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Trace determination </a:t>
            </a:r>
            <a:r>
              <a:rPr lang="en-US" altLang="zh-CN" b="1" dirty="0" smtClean="0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</a:p>
          <a:p>
            <a:pPr marL="0" indent="0">
              <a:buNone/>
            </a:pPr>
            <a:endParaRPr lang="en-US" altLang="zh-CN" b="1" dirty="0">
              <a:solidFill>
                <a:srgbClr val="2208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  <a:p>
            <a:pPr lvl="1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endParaRPr lang="en-US" altLang="zh-CN" b="1" dirty="0" smtClean="0">
              <a:solidFill>
                <a:srgbClr val="2208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</a:p>
          <a:p>
            <a:pPr lvl="1"/>
            <a:r>
              <a:rPr lang="en-US" altLang="zh-C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MicroMegas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Printer Raw Material </a:t>
            </a:r>
            <a:r>
              <a:rPr lang="nn-NO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“Feinpolyamide PA 2200 for EOSINT P” </a:t>
            </a:r>
            <a:endParaRPr lang="nn-NO" altLang="zh-CN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n-NO" altLang="zh-CN" b="1" dirty="0">
              <a:solidFill>
                <a:srgbClr val="2208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b="1" dirty="0">
              <a:solidFill>
                <a:srgbClr val="2208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7F75-1FB7-48BD-80F0-9F3A03EA2B3A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0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Trace determination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9933-A0B8-4D22-9451-325781A23C0B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内容占位符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81" y="1401763"/>
            <a:ext cx="5194567" cy="4375375"/>
          </a:xfrm>
          <a:prstGeom prst="rect">
            <a:avLst/>
          </a:prstGeom>
        </p:spPr>
      </p:pic>
      <p:sp>
        <p:nvSpPr>
          <p:cNvPr id="8" name="左箭头 7"/>
          <p:cNvSpPr/>
          <p:nvPr/>
        </p:nvSpPr>
        <p:spPr>
          <a:xfrm>
            <a:off x="1973249" y="2471416"/>
            <a:ext cx="691853" cy="142380"/>
          </a:xfrm>
          <a:prstGeom prst="leftArrow">
            <a:avLst/>
          </a:prstGeom>
          <a:solidFill>
            <a:srgbClr val="B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41177" y="1224951"/>
            <a:ext cx="1823523" cy="5131401"/>
            <a:chOff x="304171" y="1411711"/>
            <a:chExt cx="2232998" cy="480256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5141" y="2726811"/>
              <a:ext cx="1591058" cy="223299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8386" y="4314627"/>
              <a:ext cx="1575436" cy="222386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3" y="1411711"/>
              <a:ext cx="2117834" cy="1588376"/>
            </a:xfrm>
            <a:prstGeom prst="rect">
              <a:avLst/>
            </a:prstGeom>
          </p:spPr>
        </p:pic>
      </p:grpSp>
      <p:sp>
        <p:nvSpPr>
          <p:cNvPr id="13" name="左箭头 12"/>
          <p:cNvSpPr/>
          <p:nvPr/>
        </p:nvSpPr>
        <p:spPr>
          <a:xfrm>
            <a:off x="2073291" y="4126878"/>
            <a:ext cx="691853" cy="148457"/>
          </a:xfrm>
          <a:prstGeom prst="leftArrow">
            <a:avLst/>
          </a:prstGeom>
          <a:solidFill>
            <a:srgbClr val="B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906344" y="1224951"/>
            <a:ext cx="1972137" cy="5131401"/>
            <a:chOff x="6551790" y="1065878"/>
            <a:chExt cx="2555272" cy="5284709"/>
          </a:xfrm>
        </p:grpSpPr>
        <p:pic>
          <p:nvPicPr>
            <p:cNvPr id="15" name="图片 14" descr="屏幕剪辑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805" y="4538196"/>
              <a:ext cx="2541257" cy="181239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790" y="1065878"/>
              <a:ext cx="2474976" cy="185623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57" y="2875202"/>
              <a:ext cx="2244656" cy="1683492"/>
            </a:xfrm>
            <a:prstGeom prst="rect">
              <a:avLst/>
            </a:prstGeom>
          </p:spPr>
        </p:pic>
      </p:grpSp>
      <p:sp>
        <p:nvSpPr>
          <p:cNvPr id="19" name="右箭头 18"/>
          <p:cNvSpPr/>
          <p:nvPr/>
        </p:nvSpPr>
        <p:spPr>
          <a:xfrm flipV="1">
            <a:off x="6165754" y="2400925"/>
            <a:ext cx="580756" cy="140983"/>
          </a:xfrm>
          <a:prstGeom prst="rightArrow">
            <a:avLst/>
          </a:prstGeom>
          <a:solidFill>
            <a:srgbClr val="B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flipV="1">
            <a:off x="6207157" y="4589704"/>
            <a:ext cx="580756" cy="140983"/>
          </a:xfrm>
          <a:prstGeom prst="rightArrow">
            <a:avLst/>
          </a:prstGeom>
          <a:solidFill>
            <a:srgbClr val="B4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9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Cleanliness Measurement in Sample Preparation Room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(</a:t>
            </a:r>
            <a:r>
              <a:rPr lang="en-US" altLang="zh-CN" sz="2000" b="1" dirty="0">
                <a:solidFill>
                  <a:srgbClr val="C00000"/>
                </a:solidFill>
              </a:rPr>
              <a:t>Apr. 16,2016)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E3C0-011A-4436-8907-3F8B5A826B6D}" type="datetime1">
              <a:rPr lang="zh-CN" altLang="en-US" smtClean="0"/>
              <a:t>2017/9/25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17578" y="6356351"/>
            <a:ext cx="5929532" cy="365125"/>
          </a:xfrm>
        </p:spPr>
        <p:txBody>
          <a:bodyPr/>
          <a:lstStyle/>
          <a:p>
            <a:r>
              <a:rPr lang="en-US" altLang="zh-CN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" y="1825635"/>
            <a:ext cx="3970619" cy="3383788"/>
          </a:xfrm>
          <a:prstGeom prst="rect">
            <a:avLst/>
          </a:prstGeom>
        </p:spPr>
      </p:pic>
      <p:pic>
        <p:nvPicPr>
          <p:cNvPr id="8" name="内容占位符 6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63" y="1825634"/>
            <a:ext cx="5375703" cy="36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ICP-MS (Agilent 7900)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9C16-3ED7-498D-8EDD-F8BF0671F250}" type="datetime7">
              <a:rPr lang="zh-CN" altLang="en-US" smtClean="0"/>
              <a:t>17.9.25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7BE4-F751-46AC-940A-11EE7795D5C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3172" y="1322537"/>
            <a:ext cx="5225590" cy="1015663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The injection </a:t>
            </a:r>
            <a:r>
              <a:rPr lang="en-US" altLang="zh-CN" sz="2000" b="1" dirty="0" smtClean="0"/>
              <a:t>port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</a:t>
            </a:r>
          </a:p>
          <a:p>
            <a:r>
              <a:rPr lang="en-US" altLang="zh-CN" sz="2000" b="1" dirty="0" smtClean="0"/>
              <a:t>Class 10 laminar </a:t>
            </a:r>
            <a:r>
              <a:rPr lang="en-US" altLang="zh-CN" sz="2000" b="1" dirty="0" err="1"/>
              <a:t>flowhoods</a:t>
            </a:r>
            <a:endParaRPr lang="zh-CN" altLang="en-US" sz="2000" b="1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3" y="1322537"/>
            <a:ext cx="4544353" cy="273785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193102" y="4468930"/>
            <a:ext cx="355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Isotope</a:t>
            </a:r>
            <a:r>
              <a:rPr lang="en-US" altLang="zh-CN" dirty="0"/>
              <a:t> </a:t>
            </a:r>
            <a:r>
              <a:rPr lang="en-US" altLang="zh-CN" sz="2000" b="1" dirty="0"/>
              <a:t>dilution analysis using radioactive tracers for U and </a:t>
            </a:r>
            <a:r>
              <a:rPr lang="en-US" altLang="zh-CN" sz="2000" b="1" dirty="0" err="1"/>
              <a:t>Th</a:t>
            </a:r>
            <a:endParaRPr lang="en-US" altLang="zh-CN" sz="2000" b="1" dirty="0"/>
          </a:p>
        </p:txBody>
      </p:sp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9" y="2273912"/>
            <a:ext cx="2841758" cy="3717313"/>
          </a:xfrm>
          <a:prstGeom prst="rect">
            <a:avLst/>
          </a:prstGeom>
        </p:spPr>
      </p:pic>
      <p:pic>
        <p:nvPicPr>
          <p:cNvPr id="16" name="内容占位符 15" descr="屏幕剪辑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2" y="4022428"/>
            <a:ext cx="1581509" cy="2170032"/>
          </a:xfrm>
          <a:prstGeom prst="rect">
            <a:avLst/>
          </a:prstGeom>
        </p:spPr>
      </p:pic>
      <p:sp>
        <p:nvSpPr>
          <p:cNvPr id="19" name="右箭头 18"/>
          <p:cNvSpPr/>
          <p:nvPr/>
        </p:nvSpPr>
        <p:spPr>
          <a:xfrm rot="8973799" flipH="1" flipV="1">
            <a:off x="632296" y="4548545"/>
            <a:ext cx="1550130" cy="1785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9955" y="1025562"/>
            <a:ext cx="8229600" cy="5217443"/>
          </a:xfrm>
        </p:spPr>
        <p:txBody>
          <a:bodyPr/>
          <a:lstStyle/>
          <a:p>
            <a:r>
              <a:rPr lang="en-US" altLang="zh-CN" b="1" dirty="0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21C-9580-4E3B-8383-983DBD949989}" type="datetime1">
              <a:rPr lang="zh-CN" altLang="en-US" smtClean="0"/>
              <a:t>2017/9/25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9907" y="6477576"/>
            <a:ext cx="5929532" cy="365125"/>
          </a:xfrm>
        </p:spPr>
        <p:txBody>
          <a:bodyPr/>
          <a:lstStyle/>
          <a:p>
            <a:r>
              <a:rPr lang="en-US" altLang="zh-CN" dirty="0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6190" y="870623"/>
            <a:ext cx="1554004" cy="2939589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24" y="1557441"/>
            <a:ext cx="3078747" cy="1559979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8" y="1557443"/>
            <a:ext cx="2365692" cy="155997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46848" y="2678016"/>
            <a:ext cx="3120956" cy="439404"/>
            <a:chOff x="231589" y="2875516"/>
            <a:chExt cx="3814107" cy="570349"/>
          </a:xfrm>
        </p:grpSpPr>
        <p:sp>
          <p:nvSpPr>
            <p:cNvPr id="12" name="文本框 11"/>
            <p:cNvSpPr txBox="1"/>
            <p:nvPr/>
          </p:nvSpPr>
          <p:spPr>
            <a:xfrm>
              <a:off x="231589" y="2926520"/>
              <a:ext cx="1700464" cy="51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Ca. 1 g</a:t>
              </a:r>
              <a:endParaRPr lang="zh-CN" altLang="en-US" sz="2000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84812" y="2875516"/>
              <a:ext cx="1860884" cy="51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000" b="1" dirty="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6259" y="3245198"/>
            <a:ext cx="824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Surface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Dissolved in aqua </a:t>
            </a:r>
            <a:r>
              <a:rPr lang="en-US" altLang="zh-CN" dirty="0" err="1" smtClean="0"/>
              <a:t>regia</a:t>
            </a:r>
            <a:r>
              <a:rPr lang="en-US" altLang="zh-CN" dirty="0" smtClean="0"/>
              <a:t>(</a:t>
            </a:r>
            <a:r>
              <a:rPr lang="zh-CN" altLang="en-US" dirty="0" smtClean="0"/>
              <a:t>王水</a:t>
            </a:r>
            <a:r>
              <a:rPr lang="en-US" altLang="zh-CN" dirty="0" smtClean="0"/>
              <a:t>)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Diluted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Analyze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259" y="4866106"/>
            <a:ext cx="3781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Detection </a:t>
            </a:r>
            <a:r>
              <a:rPr lang="en-US" altLang="zh-CN" b="1" dirty="0" smtClean="0"/>
              <a:t>Limits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en-US" altLang="zh-CN" dirty="0"/>
              <a:t>(Blank sample </a:t>
            </a:r>
            <a:r>
              <a:rPr lang="en-US" altLang="zh-CN" dirty="0" err="1" smtClean="0"/>
              <a:t>dilution:TDS</a:t>
            </a:r>
            <a:r>
              <a:rPr lang="en-US" altLang="zh-CN" dirty="0" smtClean="0"/>
              <a:t>&lt;0.05%)</a:t>
            </a:r>
          </a:p>
          <a:p>
            <a:endParaRPr lang="en-US" altLang="zh-CN" dirty="0"/>
          </a:p>
          <a:p>
            <a:r>
              <a:rPr lang="en-US" altLang="zh-CN" dirty="0"/>
              <a:t>0.001 </a:t>
            </a:r>
            <a:r>
              <a:rPr lang="en-US" altLang="zh-CN" dirty="0" err="1"/>
              <a:t>pg</a:t>
            </a:r>
            <a:r>
              <a:rPr lang="en-US" altLang="zh-CN" dirty="0"/>
              <a:t> </a:t>
            </a:r>
            <a:r>
              <a:rPr lang="en-US" altLang="zh-CN" baseline="30000" dirty="0"/>
              <a:t>232</a:t>
            </a:r>
            <a:r>
              <a:rPr lang="en-US" altLang="zh-CN" dirty="0"/>
              <a:t>Th/g (0.05 </a:t>
            </a:r>
            <a:r>
              <a:rPr lang="en-US" altLang="zh-CN" dirty="0" err="1"/>
              <a:t>μBq</a:t>
            </a:r>
            <a:r>
              <a:rPr lang="en-US" altLang="zh-CN" dirty="0"/>
              <a:t> </a:t>
            </a:r>
            <a:r>
              <a:rPr lang="en-US" altLang="zh-CN" baseline="30000" dirty="0"/>
              <a:t>232</a:t>
            </a:r>
            <a:r>
              <a:rPr lang="en-US" altLang="zh-CN" dirty="0"/>
              <a:t>Th/kg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r>
              <a:rPr lang="en-US" altLang="zh-CN" dirty="0"/>
              <a:t>0.019 </a:t>
            </a:r>
            <a:r>
              <a:rPr lang="en-US" altLang="zh-CN" dirty="0" err="1"/>
              <a:t>pg</a:t>
            </a:r>
            <a:r>
              <a:rPr lang="en-US" altLang="zh-CN" dirty="0"/>
              <a:t> </a:t>
            </a:r>
            <a:r>
              <a:rPr lang="en-US" altLang="zh-CN" baseline="30000" dirty="0"/>
              <a:t>238</a:t>
            </a:r>
            <a:r>
              <a:rPr lang="en-US" altLang="zh-CN" dirty="0"/>
              <a:t>U/g (0.24 </a:t>
            </a:r>
            <a:r>
              <a:rPr lang="en-US" altLang="zh-CN" dirty="0" err="1"/>
              <a:t>μBq</a:t>
            </a:r>
            <a:r>
              <a:rPr lang="en-US" altLang="zh-CN" dirty="0"/>
              <a:t> </a:t>
            </a:r>
            <a:r>
              <a:rPr lang="en-US" altLang="zh-CN" baseline="30000" dirty="0"/>
              <a:t>238</a:t>
            </a:r>
            <a:r>
              <a:rPr lang="en-US" altLang="zh-CN" dirty="0"/>
              <a:t>U/kg)</a:t>
            </a:r>
            <a:endParaRPr lang="zh-CN" altLang="en-US" dirty="0"/>
          </a:p>
        </p:txBody>
      </p:sp>
      <p:graphicFrame>
        <p:nvGraphicFramePr>
          <p:cNvPr id="16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403330"/>
              </p:ext>
            </p:extLst>
          </p:nvPr>
        </p:nvGraphicFramePr>
        <p:xfrm>
          <a:off x="3541920" y="3030944"/>
          <a:ext cx="5319712" cy="304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Preliminary results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Samples</a:t>
                      </a:r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Th-232  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err="1" smtClean="0"/>
                        <a:t>pg</a:t>
                      </a:r>
                      <a:r>
                        <a:rPr lang="en-US" altLang="zh-CN" dirty="0" smtClean="0"/>
                        <a:t>/g)</a:t>
                      </a:r>
                      <a:r>
                        <a:rPr lang="zh-CN" altLang="en-US" dirty="0" smtClean="0"/>
                        <a:t>*</a:t>
                      </a:r>
                      <a:endParaRPr lang="zh-CN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U-238  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err="1" smtClean="0"/>
                        <a:t>pg</a:t>
                      </a:r>
                      <a:r>
                        <a:rPr lang="en-US" altLang="zh-CN" dirty="0" smtClean="0"/>
                        <a:t>/g)</a:t>
                      </a:r>
                      <a:r>
                        <a:rPr lang="zh-CN" altLang="en-US" dirty="0" smtClean="0"/>
                        <a:t>*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6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P4TC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378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312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 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P4TF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606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129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1087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100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P4TN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303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755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71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P4TM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309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600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86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P4TO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5610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1026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100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P4TP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872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764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87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582344" y="6035105"/>
            <a:ext cx="375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ym typeface="Symbol" panose="05050102010706020507" pitchFamily="18" charset="2"/>
              </a:rPr>
              <a:t>*</a:t>
            </a:r>
            <a:r>
              <a:rPr lang="en-US" altLang="zh-CN" b="1" dirty="0" smtClean="0">
                <a:sym typeface="Symbol" panose="05050102010706020507" pitchFamily="18" charset="2"/>
              </a:rPr>
              <a:t>Note</a:t>
            </a:r>
            <a:r>
              <a:rPr lang="zh-CN" altLang="en-US" b="1" dirty="0" smtClean="0">
                <a:sym typeface="Symbol" panose="05050102010706020507" pitchFamily="18" charset="2"/>
              </a:rPr>
              <a:t>：</a:t>
            </a:r>
            <a:r>
              <a:rPr lang="en-US" altLang="zh-CN" b="1" dirty="0" smtClean="0">
                <a:sym typeface="Symbol" panose="05050102010706020507" pitchFamily="18" charset="2"/>
              </a:rPr>
              <a:t>average</a:t>
            </a:r>
            <a:r>
              <a:rPr lang="zh-CN" altLang="en-US" b="1" dirty="0" smtClean="0">
                <a:sym typeface="Symbol" panose="05050102010706020507" pitchFamily="18" charset="2"/>
              </a:rPr>
              <a:t></a:t>
            </a:r>
            <a:r>
              <a:rPr lang="en-US" altLang="zh-CN" b="1" dirty="0" err="1" smtClean="0">
                <a:sym typeface="Symbol" panose="05050102010706020507" pitchFamily="18" charset="2"/>
              </a:rPr>
              <a:t>stdev</a:t>
            </a:r>
            <a:endParaRPr lang="zh-CN" altLang="en-US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3541920" y="6380003"/>
            <a:ext cx="52947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39</a:t>
            </a:r>
            <a:r>
              <a:rPr lang="en-US" altLang="zh-CN" dirty="0" smtClean="0"/>
              <a:t>K in P4TO: 27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26 and 28</a:t>
            </a:r>
            <a:r>
              <a:rPr lang="en-US" altLang="zh-CN" dirty="0"/>
              <a:t>(ng/g) </a:t>
            </a:r>
            <a:r>
              <a:rPr lang="en-US" altLang="zh-CN" dirty="0" smtClean="0"/>
              <a:t> for 3 samples</a:t>
            </a:r>
          </a:p>
        </p:txBody>
      </p:sp>
    </p:spTree>
    <p:extLst>
      <p:ext uri="{BB962C8B-B14F-4D97-AF65-F5344CB8AC3E}">
        <p14:creationId xmlns:p14="http://schemas.microsoft.com/office/powerpoint/2010/main" val="17645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74" y="792122"/>
            <a:ext cx="8229600" cy="5217443"/>
          </a:xfrm>
        </p:spPr>
        <p:txBody>
          <a:bodyPr/>
          <a:lstStyle/>
          <a:p>
            <a:r>
              <a:rPr lang="en-US" altLang="zh-CN" dirty="0" smtClean="0"/>
              <a:t>Single Crystal Copper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7774-19CC-4165-99AF-9267049E3492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0" y="1350457"/>
            <a:ext cx="2366823" cy="1869226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08" y="1350457"/>
            <a:ext cx="3424328" cy="1874682"/>
          </a:xfrm>
          <a:prstGeom prst="rect">
            <a:avLst/>
          </a:prstGeom>
        </p:spPr>
      </p:pic>
      <p:pic>
        <p:nvPicPr>
          <p:cNvPr id="9" name="内容占位符 20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21" y="1343344"/>
            <a:ext cx="2438449" cy="186432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7098" y="2434980"/>
            <a:ext cx="208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Ca. 0.85 g</a:t>
            </a:r>
            <a:endParaRPr lang="zh-CN" altLang="en-US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448830" y="2971018"/>
            <a:ext cx="270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flow rate  </a:t>
            </a:r>
            <a:r>
              <a:rPr lang="zh-CN" altLang="en-US" dirty="0"/>
              <a:t>：</a:t>
            </a:r>
            <a:r>
              <a:rPr lang="en-US" altLang="zh-CN" dirty="0"/>
              <a:t>0.8 mL/min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0" y="3132176"/>
            <a:ext cx="5227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Surface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Dissolved in 8 M HNO</a:t>
            </a:r>
            <a:r>
              <a:rPr lang="en-US" altLang="zh-CN" baseline="-25000" dirty="0"/>
              <a:t>3 </a:t>
            </a:r>
            <a:r>
              <a:rPr lang="en-US" altLang="zh-CN" dirty="0"/>
              <a:t>(spiked with </a:t>
            </a:r>
            <a:r>
              <a:rPr lang="en-US" altLang="zh-CN" baseline="30000" dirty="0"/>
              <a:t>230</a:t>
            </a:r>
            <a:r>
              <a:rPr lang="en-US" altLang="zh-CN" dirty="0"/>
              <a:t>Th and </a:t>
            </a:r>
            <a:r>
              <a:rPr lang="en-US" altLang="zh-CN" baseline="30000" dirty="0"/>
              <a:t>235</a:t>
            </a:r>
            <a:r>
              <a:rPr lang="en-US" altLang="zh-CN" dirty="0"/>
              <a:t>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Loaded on the Extraction Chromatography Column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Analyze</a:t>
            </a: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-15401" y="4799934"/>
            <a:ext cx="3781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Detection Limits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0.035 </a:t>
            </a:r>
            <a:r>
              <a:rPr lang="en-US" altLang="zh-CN" dirty="0" err="1"/>
              <a:t>pg</a:t>
            </a:r>
            <a:r>
              <a:rPr lang="en-US" altLang="zh-CN" dirty="0"/>
              <a:t> </a:t>
            </a:r>
            <a:r>
              <a:rPr lang="en-US" altLang="zh-CN" baseline="30000" dirty="0"/>
              <a:t>232</a:t>
            </a:r>
            <a:r>
              <a:rPr lang="en-US" altLang="zh-CN" dirty="0"/>
              <a:t>Th/g (0.14 </a:t>
            </a:r>
            <a:r>
              <a:rPr lang="en-US" altLang="zh-CN" dirty="0" err="1"/>
              <a:t>μBq</a:t>
            </a:r>
            <a:r>
              <a:rPr lang="en-US" altLang="zh-CN" dirty="0"/>
              <a:t> </a:t>
            </a:r>
            <a:r>
              <a:rPr lang="en-US" altLang="zh-CN" baseline="30000" dirty="0"/>
              <a:t>232</a:t>
            </a:r>
            <a:r>
              <a:rPr lang="en-US" altLang="zh-CN" dirty="0"/>
              <a:t>Th/kg)</a:t>
            </a:r>
          </a:p>
          <a:p>
            <a:endParaRPr lang="en-US" altLang="zh-CN" dirty="0"/>
          </a:p>
          <a:p>
            <a:r>
              <a:rPr lang="en-US" altLang="zh-CN" dirty="0"/>
              <a:t>0.073 </a:t>
            </a:r>
            <a:r>
              <a:rPr lang="en-US" altLang="zh-CN" dirty="0" err="1"/>
              <a:t>pg</a:t>
            </a:r>
            <a:r>
              <a:rPr lang="en-US" altLang="zh-CN" dirty="0"/>
              <a:t> </a:t>
            </a:r>
            <a:r>
              <a:rPr lang="en-US" altLang="zh-CN" baseline="30000" dirty="0"/>
              <a:t>238</a:t>
            </a:r>
            <a:r>
              <a:rPr lang="en-US" altLang="zh-CN" dirty="0"/>
              <a:t>U/g (0.90 </a:t>
            </a:r>
            <a:r>
              <a:rPr lang="en-US" altLang="zh-CN" dirty="0" err="1"/>
              <a:t>μBq</a:t>
            </a:r>
            <a:r>
              <a:rPr lang="en-US" altLang="zh-CN" dirty="0"/>
              <a:t> </a:t>
            </a:r>
            <a:r>
              <a:rPr lang="en-US" altLang="zh-CN" baseline="30000" dirty="0"/>
              <a:t>238</a:t>
            </a:r>
            <a:r>
              <a:rPr lang="en-US" altLang="zh-CN" dirty="0"/>
              <a:t>U/kg)</a:t>
            </a:r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482234"/>
              </p:ext>
            </p:extLst>
          </p:nvPr>
        </p:nvGraphicFramePr>
        <p:xfrm>
          <a:off x="4015154" y="3676194"/>
          <a:ext cx="504258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01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Preliminary results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Sample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30000" dirty="0" smtClean="0"/>
                        <a:t>232</a:t>
                      </a:r>
                      <a:r>
                        <a:rPr lang="en-US" altLang="zh-CN" sz="2000" dirty="0" smtClean="0"/>
                        <a:t>Th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baseline="0" dirty="0" err="1" smtClean="0"/>
                        <a:t>p</a:t>
                      </a:r>
                      <a:r>
                        <a:rPr lang="en-US" altLang="zh-CN" sz="2000" dirty="0" err="1" smtClean="0"/>
                        <a:t>g</a:t>
                      </a:r>
                      <a:r>
                        <a:rPr lang="en-US" altLang="zh-CN" sz="2000" dirty="0" smtClean="0"/>
                        <a:t>/g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30000" dirty="0" smtClean="0"/>
                        <a:t>238</a:t>
                      </a:r>
                      <a:r>
                        <a:rPr lang="en-US" altLang="zh-CN" sz="2000" dirty="0" smtClean="0"/>
                        <a:t>U </a:t>
                      </a:r>
                      <a:r>
                        <a:rPr lang="en-US" altLang="zh-CN" sz="2000" dirty="0" err="1" smtClean="0"/>
                        <a:t>pg</a:t>
                      </a:r>
                      <a:r>
                        <a:rPr lang="en-US" altLang="zh-CN" sz="2000" dirty="0" smtClean="0"/>
                        <a:t>/g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</a:t>
                      </a:r>
                      <a:r>
                        <a:rPr lang="en-US" altLang="zh-CN" sz="2000" baseline="0" dirty="0" smtClean="0"/>
                        <a:t> 1</a:t>
                      </a:r>
                      <a:endParaRPr lang="en-US" altLang="zh-CN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0.22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0.37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0.08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 2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0.28 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0.14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0.37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 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0.27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0.19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Cu 4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0.16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0.58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0.033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Cu 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0.14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0.07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0.54</a:t>
                      </a:r>
                      <a:r>
                        <a:rPr lang="en-US" altLang="zh-CN" sz="2000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2000" dirty="0" smtClean="0"/>
                        <a:t>0.15</a:t>
                      </a:r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35068"/>
            <a:ext cx="8229600" cy="5217443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MicroMegas</a:t>
            </a:r>
            <a:endParaRPr lang="en-US" altLang="zh-CN" b="1" dirty="0">
              <a:solidFill>
                <a:srgbClr val="2208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9E31-620B-4DAD-9E52-F969808CD8F5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Peking Uni.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78" y="1444113"/>
            <a:ext cx="2150552" cy="14663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292" y="3006443"/>
            <a:ext cx="824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Surface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Microwave Digestion with concentrated  HNO</a:t>
            </a:r>
            <a:r>
              <a:rPr lang="en-US" altLang="zh-CN" baseline="-25000" dirty="0"/>
              <a:t>3</a:t>
            </a:r>
            <a:r>
              <a:rPr lang="en-US" altLang="zh-CN" dirty="0"/>
              <a:t>(spiked with </a:t>
            </a:r>
            <a:r>
              <a:rPr lang="en-US" altLang="zh-CN" baseline="30000" dirty="0"/>
              <a:t>230</a:t>
            </a:r>
            <a:r>
              <a:rPr lang="en-US" altLang="zh-CN" dirty="0"/>
              <a:t>Th and </a:t>
            </a:r>
            <a:r>
              <a:rPr lang="en-US" altLang="zh-CN" baseline="30000" dirty="0"/>
              <a:t>235</a:t>
            </a:r>
            <a:r>
              <a:rPr lang="en-US" altLang="zh-CN" dirty="0"/>
              <a:t>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Loaded on the Extraction Chromatography Column / Diluted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Analyze</a:t>
            </a: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5" y="1473763"/>
            <a:ext cx="1884921" cy="14157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439" y="5021489"/>
            <a:ext cx="4341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Detection Limits</a:t>
            </a:r>
            <a:r>
              <a:rPr lang="zh-CN" altLang="en-US" b="1" dirty="0"/>
              <a:t>：</a:t>
            </a:r>
            <a:endParaRPr lang="zh-CN" altLang="en-US" dirty="0"/>
          </a:p>
          <a:p>
            <a:endParaRPr lang="en-US" altLang="zh-CN" dirty="0"/>
          </a:p>
          <a:p>
            <a:r>
              <a:rPr lang="en-US" altLang="zh-CN" dirty="0"/>
              <a:t>0.24 </a:t>
            </a:r>
            <a:r>
              <a:rPr lang="en-US" altLang="zh-CN" dirty="0" err="1"/>
              <a:t>pg</a:t>
            </a:r>
            <a:r>
              <a:rPr lang="en-US" altLang="zh-CN" dirty="0"/>
              <a:t> </a:t>
            </a:r>
            <a:r>
              <a:rPr lang="en-US" altLang="zh-CN" baseline="30000" dirty="0"/>
              <a:t>232</a:t>
            </a:r>
            <a:r>
              <a:rPr lang="en-US" altLang="zh-CN" dirty="0"/>
              <a:t>Th/g (0.97 </a:t>
            </a:r>
            <a:r>
              <a:rPr lang="en-US" altLang="zh-CN" dirty="0" err="1"/>
              <a:t>μBq</a:t>
            </a:r>
            <a:r>
              <a:rPr lang="en-US" altLang="zh-CN" dirty="0"/>
              <a:t> </a:t>
            </a:r>
            <a:r>
              <a:rPr lang="en-US" altLang="zh-CN" baseline="30000" dirty="0"/>
              <a:t>232</a:t>
            </a:r>
            <a:r>
              <a:rPr lang="en-US" altLang="zh-CN" dirty="0"/>
              <a:t>Th/kg)</a:t>
            </a:r>
          </a:p>
          <a:p>
            <a:endParaRPr lang="en-US" altLang="zh-CN" dirty="0"/>
          </a:p>
          <a:p>
            <a:r>
              <a:rPr lang="en-US" altLang="zh-CN" dirty="0"/>
              <a:t>0.14 </a:t>
            </a:r>
            <a:r>
              <a:rPr lang="en-US" altLang="zh-CN" dirty="0" err="1"/>
              <a:t>pg</a:t>
            </a:r>
            <a:r>
              <a:rPr lang="en-US" altLang="zh-CN" dirty="0"/>
              <a:t> </a:t>
            </a:r>
            <a:r>
              <a:rPr lang="en-US" altLang="zh-CN" baseline="30000" dirty="0"/>
              <a:t>238</a:t>
            </a:r>
            <a:r>
              <a:rPr lang="en-US" altLang="zh-CN" dirty="0"/>
              <a:t>U/g (1.73 </a:t>
            </a:r>
            <a:r>
              <a:rPr lang="en-US" altLang="zh-CN" dirty="0" err="1"/>
              <a:t>μBq</a:t>
            </a:r>
            <a:r>
              <a:rPr lang="en-US" altLang="zh-CN" dirty="0"/>
              <a:t> </a:t>
            </a:r>
            <a:r>
              <a:rPr lang="en-US" altLang="zh-CN" baseline="30000" dirty="0"/>
              <a:t>238</a:t>
            </a:r>
            <a:r>
              <a:rPr lang="en-US" altLang="zh-CN" dirty="0"/>
              <a:t>U/kg)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73820" y="1448464"/>
            <a:ext cx="1870452" cy="1466303"/>
            <a:chOff x="-1613140" y="1552942"/>
            <a:chExt cx="2639683" cy="2070926"/>
          </a:xfrm>
        </p:grpSpPr>
        <p:pic>
          <p:nvPicPr>
            <p:cNvPr id="7" name="内容占位符 11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3140" y="1552942"/>
              <a:ext cx="2639683" cy="207092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-61647" y="1679275"/>
              <a:ext cx="1065891" cy="52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“GEM”</a:t>
              </a:r>
              <a:endParaRPr lang="zh-CN" altLang="en-US" b="1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79331" y="1448463"/>
            <a:ext cx="1883388" cy="1466302"/>
            <a:chOff x="1192824" y="1371093"/>
            <a:chExt cx="2745094" cy="2191856"/>
          </a:xfrm>
        </p:grpSpPr>
        <p:pic>
          <p:nvPicPr>
            <p:cNvPr id="12" name="图片 11" descr="屏幕剪辑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9443" y="1094474"/>
              <a:ext cx="2191856" cy="274509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243870" y="1504805"/>
              <a:ext cx="1139680" cy="55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“BIPO”</a:t>
              </a:r>
              <a:endParaRPr lang="zh-CN" altLang="en-US" b="1" dirty="0"/>
            </a:p>
          </p:txBody>
        </p:sp>
      </p:grp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60598"/>
              </p:ext>
            </p:extLst>
          </p:nvPr>
        </p:nvGraphicFramePr>
        <p:xfrm>
          <a:off x="4332559" y="3929579"/>
          <a:ext cx="463154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Preliminary 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Sample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 smtClean="0"/>
                        <a:t>232</a:t>
                      </a:r>
                      <a:r>
                        <a:rPr lang="en-US" altLang="zh-CN" dirty="0" smtClean="0"/>
                        <a:t>Th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p</a:t>
                      </a:r>
                      <a:r>
                        <a:rPr lang="en-US" altLang="zh-CN" dirty="0" err="1" smtClean="0"/>
                        <a:t>g</a:t>
                      </a:r>
                      <a:r>
                        <a:rPr lang="en-US" altLang="zh-CN" dirty="0" smtClean="0"/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30000" dirty="0" smtClean="0"/>
                        <a:t>238</a:t>
                      </a:r>
                      <a:r>
                        <a:rPr lang="en-US" altLang="zh-CN" dirty="0" smtClean="0"/>
                        <a:t>U </a:t>
                      </a:r>
                      <a:r>
                        <a:rPr lang="en-US" altLang="zh-CN" dirty="0" err="1" smtClean="0"/>
                        <a:t>pg</a:t>
                      </a:r>
                      <a:r>
                        <a:rPr lang="en-US" altLang="zh-CN" dirty="0" smtClean="0"/>
                        <a:t>/g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GEM</a:t>
                      </a:r>
                      <a:r>
                        <a:rPr lang="en-US" altLang="zh-CN" baseline="0" dirty="0" smtClean="0"/>
                        <a:t> 1</a:t>
                      </a:r>
                      <a:endParaRPr lang="en-US" altLang="zh-CN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16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273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7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GEM 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 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13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308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42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GEM 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118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25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292</a:t>
                      </a:r>
                      <a:r>
                        <a:rPr lang="en-US" altLang="zh-CN" dirty="0" smtClean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dirty="0" smtClean="0"/>
                        <a:t>34</a:t>
                      </a:r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BIPO 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287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BIPO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9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Printer Raw Material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993" y="824367"/>
            <a:ext cx="8229600" cy="521744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Printer Raw Material </a:t>
            </a:r>
            <a:r>
              <a:rPr lang="nn-NO" altLang="zh-CN" sz="2800" b="1" dirty="0">
                <a:solidFill>
                  <a:srgbClr val="2208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“Feinpolyamide PA 2200 for EOSINT P”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06A6-FA48-49B9-9351-A54229EC6476}" type="datetime1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Peking Uni.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3FD5-716F-4247-BFFC-D22F9BC2CC9A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98532" y="1771689"/>
            <a:ext cx="1560551" cy="4415782"/>
            <a:chOff x="213286" y="1177985"/>
            <a:chExt cx="1707028" cy="4876816"/>
          </a:xfrm>
        </p:grpSpPr>
        <p:pic>
          <p:nvPicPr>
            <p:cNvPr id="8" name="图片 7" descr="屏幕剪辑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6" y="1177985"/>
              <a:ext cx="1707028" cy="233954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6" y="3517528"/>
              <a:ext cx="1707028" cy="2537273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2050425" y="1881618"/>
            <a:ext cx="6843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  <a:p>
            <a:r>
              <a:rPr lang="en-US" altLang="zh-CN" sz="2400" dirty="0">
                <a:solidFill>
                  <a:prstClr val="black"/>
                </a:solidFill>
              </a:rPr>
              <a:t>Over simplified method 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Sample into microwave digestion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Dissolve in nitric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Dilute and analyze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24944"/>
              </p:ext>
            </p:extLst>
          </p:nvPr>
        </p:nvGraphicFramePr>
        <p:xfrm>
          <a:off x="2200622" y="4267059"/>
          <a:ext cx="6693212" cy="192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5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Sample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Weight 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g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30000" dirty="0" smtClean="0"/>
                        <a:t>232</a:t>
                      </a:r>
                      <a:r>
                        <a:rPr lang="en-US" altLang="zh-CN" sz="2400" dirty="0" smtClean="0"/>
                        <a:t>Th</a:t>
                      </a:r>
                    </a:p>
                    <a:p>
                      <a:pPr algn="ctr"/>
                      <a:r>
                        <a:rPr lang="en-US" altLang="zh-CN" sz="2400" baseline="0" dirty="0" err="1" smtClean="0"/>
                        <a:t>p</a:t>
                      </a:r>
                      <a:r>
                        <a:rPr lang="en-US" altLang="zh-CN" sz="2400" dirty="0" err="1" smtClean="0"/>
                        <a:t>g</a:t>
                      </a:r>
                      <a:r>
                        <a:rPr lang="en-US" altLang="zh-CN" sz="2400" dirty="0" smtClean="0"/>
                        <a:t>/g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30000" dirty="0" smtClean="0"/>
                        <a:t>238</a:t>
                      </a:r>
                      <a:r>
                        <a:rPr lang="en-US" altLang="zh-CN" sz="2400" dirty="0" smtClean="0"/>
                        <a:t>U</a:t>
                      </a:r>
                    </a:p>
                    <a:p>
                      <a:pPr algn="ctr"/>
                      <a:r>
                        <a:rPr lang="en-US" altLang="zh-CN" sz="2400" dirty="0" smtClean="0"/>
                        <a:t> </a:t>
                      </a:r>
                      <a:r>
                        <a:rPr lang="en-US" altLang="zh-CN" sz="2400" dirty="0" err="1" smtClean="0"/>
                        <a:t>pg</a:t>
                      </a:r>
                      <a:r>
                        <a:rPr lang="en-US" altLang="zh-CN" sz="2400" dirty="0" smtClean="0"/>
                        <a:t>/g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0" dirty="0" smtClean="0"/>
                        <a:t>1</a:t>
                      </a:r>
                      <a:endParaRPr lang="en-US" altLang="zh-CN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0.09522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283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3586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0.09369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290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3386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830571" y="3847101"/>
            <a:ext cx="3433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Preliminary </a:t>
            </a:r>
            <a:r>
              <a:rPr lang="en-US" altLang="zh-CN" sz="2000" b="1" dirty="0" smtClean="0"/>
              <a:t>results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88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gRO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6" id="{E8974BEC-5C9C-4D56-BFA3-BB946AB1A09B}" vid="{9F6B5B51-37EF-4D2D-8BB1-B7FE5932F3C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pandaxPPM</Template>
  <TotalTime>1160</TotalTime>
  <Words>782</Words>
  <Application>Microsoft Office PowerPoint</Application>
  <PresentationFormat>On-screen Show (4:3)</PresentationFormat>
  <Paragraphs>202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Symbol</vt:lpstr>
      <vt:lpstr>Times New Roman</vt:lpstr>
      <vt:lpstr>wsgROOT</vt:lpstr>
      <vt:lpstr>Determination of Thorium and Uranium in Detector material using Inductively Coupled Plasma Mass Spectrometry  </vt:lpstr>
      <vt:lpstr>Outline</vt:lpstr>
      <vt:lpstr>Brief introduction to Trace determination Lab</vt:lpstr>
      <vt:lpstr>Cleanliness Measurement in Sample Preparation Room (Apr. 16,2016) </vt:lpstr>
      <vt:lpstr>ICP-MS (Agilent 7900)</vt:lpstr>
      <vt:lpstr>Experiments </vt:lpstr>
      <vt:lpstr>Experiments</vt:lpstr>
      <vt:lpstr>Experiments </vt:lpstr>
      <vt:lpstr>3D Printer Raw Material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238U in Cu Measured by ICPMS in PKU</dc:title>
  <dc:creator>wsg</dc:creator>
  <cp:lastModifiedBy>Ke Han</cp:lastModifiedBy>
  <cp:revision>99</cp:revision>
  <dcterms:created xsi:type="dcterms:W3CDTF">2016-11-24T07:04:16Z</dcterms:created>
  <dcterms:modified xsi:type="dcterms:W3CDTF">2017-09-25T03:40:21Z</dcterms:modified>
</cp:coreProperties>
</file>