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5"/>
  </p:notesMasterIdLst>
  <p:handoutMasterIdLst>
    <p:handoutMasterId r:id="rId26"/>
  </p:handoutMasterIdLst>
  <p:sldIdLst>
    <p:sldId id="410" r:id="rId2"/>
    <p:sldId id="504" r:id="rId3"/>
    <p:sldId id="505" r:id="rId4"/>
    <p:sldId id="469" r:id="rId5"/>
    <p:sldId id="507" r:id="rId6"/>
    <p:sldId id="508" r:id="rId7"/>
    <p:sldId id="471" r:id="rId8"/>
    <p:sldId id="506" r:id="rId9"/>
    <p:sldId id="509" r:id="rId10"/>
    <p:sldId id="503" r:id="rId11"/>
    <p:sldId id="510" r:id="rId12"/>
    <p:sldId id="520" r:id="rId13"/>
    <p:sldId id="511" r:id="rId14"/>
    <p:sldId id="512" r:id="rId15"/>
    <p:sldId id="519" r:id="rId16"/>
    <p:sldId id="513" r:id="rId17"/>
    <p:sldId id="514" r:id="rId18"/>
    <p:sldId id="516" r:id="rId19"/>
    <p:sldId id="515" r:id="rId20"/>
    <p:sldId id="518" r:id="rId21"/>
    <p:sldId id="522" r:id="rId22"/>
    <p:sldId id="523" r:id="rId23"/>
    <p:sldId id="489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6EC"/>
    <a:srgbClr val="FF9900"/>
    <a:srgbClr val="FFF901"/>
    <a:srgbClr val="00FFFF"/>
    <a:srgbClr val="33CC33"/>
    <a:srgbClr val="669900"/>
    <a:srgbClr val="00B050"/>
    <a:srgbClr val="CCECFF"/>
    <a:srgbClr val="FDFED2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5" autoAdjust="0"/>
    <p:restoredTop sz="89286" autoAdjust="0"/>
  </p:normalViewPr>
  <p:slideViewPr>
    <p:cSldViewPr>
      <p:cViewPr>
        <p:scale>
          <a:sx n="119" d="100"/>
          <a:sy n="119" d="100"/>
        </p:scale>
        <p:origin x="104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t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91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91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pPr>
              <a:defRPr/>
            </a:pPr>
            <a:fld id="{2FA0ED4E-A057-4BEC-A655-79EB9D238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91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0878"/>
            <a:ext cx="5852845" cy="431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91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072EB860-8EA5-4B1A-8923-B22AF2FD03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6468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824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638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359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775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69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P</a:t>
            </a:r>
            <a:fld id="{90C9E012-A4A7-4494-9595-5D9FF171C81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21880" cy="9906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343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34232" y="6553200"/>
            <a:ext cx="2286000" cy="228600"/>
          </a:xfrm>
        </p:spPr>
        <p:txBody>
          <a:bodyPr/>
          <a:lstStyle>
            <a:lvl1pPr>
              <a:defRPr sz="1100">
                <a:solidFill>
                  <a:schemeClr val="bg1">
                    <a:lumMod val="8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400800"/>
            <a:ext cx="22860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416675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457200"/>
            <a:ext cx="990600" cy="990600"/>
          </a:xfrm>
          <a:prstGeom prst="rect">
            <a:avLst/>
          </a:prstGeom>
        </p:spPr>
      </p:pic>
      <p:sp>
        <p:nvSpPr>
          <p:cNvPr id="10" name="Shape 3"/>
          <p:cNvSpPr/>
          <p:nvPr userDrawn="1"/>
        </p:nvSpPr>
        <p:spPr>
          <a:xfrm>
            <a:off x="838200" y="1371600"/>
            <a:ext cx="7773120" cy="71440"/>
          </a:xfrm>
          <a:prstGeom prst="rect">
            <a:avLst/>
          </a:prstGeom>
          <a:solidFill>
            <a:srgbClr val="89C3E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A5002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Shape 5"/>
          <p:cNvSpPr/>
          <p:nvPr userDrawn="1"/>
        </p:nvSpPr>
        <p:spPr>
          <a:xfrm>
            <a:off x="395288" y="6251575"/>
            <a:ext cx="8280401" cy="73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A5002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" y="6416675"/>
            <a:ext cx="1477963" cy="46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45000">
              <a:schemeClr val="bg1">
                <a:shade val="68000"/>
                <a:satMod val="155000"/>
              </a:schemeClr>
            </a:gs>
            <a:gs pos="100000">
              <a:schemeClr val="bg1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8EFCA0F-EEBE-44C2-A622-69743165BF0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64" y="2438400"/>
            <a:ext cx="742188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dirty="0" smtClean="0">
                <a:effectLst/>
              </a:rPr>
              <a:t>课题一：</a:t>
            </a:r>
            <a:r>
              <a:rPr lang="en-US" altLang="zh-CN" sz="4000" dirty="0" err="1" smtClean="0">
                <a:effectLst/>
              </a:rPr>
              <a:t>PandaX</a:t>
            </a:r>
            <a:r>
              <a:rPr lang="en-US" altLang="zh-CN" sz="4000" dirty="0" smtClean="0">
                <a:effectLst/>
              </a:rPr>
              <a:t> </a:t>
            </a:r>
            <a:r>
              <a:rPr lang="en-US" altLang="zh-CN" sz="4000" dirty="0">
                <a:effectLst/>
              </a:rPr>
              <a:t>500 </a:t>
            </a:r>
            <a:r>
              <a:rPr lang="zh-CN" altLang="en-US" sz="4000" dirty="0">
                <a:effectLst/>
              </a:rPr>
              <a:t>公斤</a:t>
            </a:r>
            <a:r>
              <a:rPr lang="zh-CN" altLang="en-US" sz="4000" dirty="0" smtClean="0">
                <a:effectLst/>
              </a:rPr>
              <a:t>级</a:t>
            </a:r>
            <a:r>
              <a:rPr lang="en-US" altLang="zh-CN" sz="4000" dirty="0" smtClean="0">
                <a:effectLst/>
              </a:rPr>
              <a:t/>
            </a:r>
            <a:br>
              <a:rPr lang="en-US" altLang="zh-CN" sz="4000" dirty="0" smtClean="0">
                <a:effectLst/>
              </a:rPr>
            </a:br>
            <a:r>
              <a:rPr lang="zh-CN" altLang="en-US" sz="4000" dirty="0" smtClean="0">
                <a:effectLst/>
              </a:rPr>
              <a:t>液氙</a:t>
            </a:r>
            <a:r>
              <a:rPr lang="zh-CN" altLang="en-US" sz="4000" dirty="0">
                <a:effectLst/>
              </a:rPr>
              <a:t>探测器的运行和优化 </a:t>
            </a:r>
            <a:endParaRPr lang="en-US" altLang="zh-CN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Unicode MS" charset="0"/>
              <a:ea typeface="Arial Unicode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90" y="4495800"/>
            <a:ext cx="6019800" cy="1676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CN" altLang="en-US" sz="3200" dirty="0">
                <a:solidFill>
                  <a:srgbClr val="006600"/>
                </a:solidFill>
                <a:latin typeface="Arial Unicode MS" charset="0"/>
                <a:ea typeface="Arial Unicode MS" charset="0"/>
              </a:rPr>
              <a:t>符长波</a:t>
            </a:r>
          </a:p>
          <a:p>
            <a:pPr marL="0" indent="0" algn="ctr">
              <a:buNone/>
            </a:pPr>
            <a:r>
              <a:rPr lang="zh-CN" altLang="en-US" sz="2600" dirty="0">
                <a:solidFill>
                  <a:srgbClr val="006600"/>
                </a:solidFill>
                <a:latin typeface="Arial Unicode MS" charset="0"/>
                <a:ea typeface="Arial Unicode MS" charset="0"/>
              </a:rPr>
              <a:t>上海交通</a:t>
            </a:r>
            <a:r>
              <a:rPr lang="zh-CN" altLang="en-US" sz="2600" dirty="0" smtClean="0">
                <a:solidFill>
                  <a:srgbClr val="006600"/>
                </a:solidFill>
                <a:latin typeface="Arial Unicode MS" charset="0"/>
                <a:ea typeface="Arial Unicode MS" charset="0"/>
              </a:rPr>
              <a:t>大学</a:t>
            </a:r>
            <a:endParaRPr lang="en-US" altLang="zh-CN" sz="2600" dirty="0" smtClean="0">
              <a:solidFill>
                <a:srgbClr val="006600"/>
              </a:solidFill>
              <a:latin typeface="Arial Unicode MS" charset="0"/>
              <a:ea typeface="Arial Unicode MS" charset="0"/>
            </a:endParaRPr>
          </a:p>
          <a:p>
            <a:pPr marL="0" indent="0" algn="ctr">
              <a:buNone/>
            </a:pPr>
            <a:endParaRPr lang="zh-CN" altLang="en-US" sz="2600" dirty="0">
              <a:solidFill>
                <a:srgbClr val="006600"/>
              </a:solidFill>
              <a:latin typeface="Arial Unicode MS" charset="0"/>
              <a:ea typeface="Arial Unicode MS" charset="0"/>
            </a:endParaRPr>
          </a:p>
          <a:p>
            <a:pPr marL="0" indent="0" algn="ctr">
              <a:buNone/>
            </a:pPr>
            <a:r>
              <a:rPr lang="zh-CN" altLang="en-US" sz="3200" dirty="0" smtClean="0">
                <a:solidFill>
                  <a:srgbClr val="0033CC"/>
                </a:solidFill>
                <a:latin typeface="Arial Unicode MS" charset="0"/>
                <a:ea typeface="Arial Unicode MS" charset="0"/>
              </a:rPr>
              <a:t>代表：课题</a:t>
            </a:r>
            <a:r>
              <a:rPr lang="zh-CN" altLang="en-US" sz="3200" dirty="0" smtClean="0">
                <a:solidFill>
                  <a:srgbClr val="0033CC"/>
                </a:solidFill>
                <a:latin typeface="Arial Unicode MS" charset="0"/>
                <a:ea typeface="Arial Unicode MS" charset="0"/>
              </a:rPr>
              <a:t>承担者</a:t>
            </a:r>
            <a:r>
              <a:rPr lang="zh-CN" altLang="en-US" sz="3200" dirty="0">
                <a:solidFill>
                  <a:srgbClr val="0033CC"/>
                </a:solidFill>
                <a:latin typeface="Arial Unicode MS" charset="0"/>
                <a:ea typeface="Arial Unicode MS" charset="0"/>
              </a:rPr>
              <a:t>“</a:t>
            </a:r>
            <a:r>
              <a:rPr lang="en-US" altLang="zh-CN" sz="3200" dirty="0" err="1" smtClean="0">
                <a:solidFill>
                  <a:srgbClr val="0033CC"/>
                </a:solidFill>
                <a:latin typeface="Arial Unicode MS" charset="0"/>
                <a:ea typeface="Arial Unicode MS" charset="0"/>
              </a:rPr>
              <a:t>PandaX</a:t>
            </a:r>
            <a:r>
              <a:rPr lang="zh-CN" altLang="en-US" sz="3200" dirty="0" smtClean="0">
                <a:solidFill>
                  <a:srgbClr val="0033CC"/>
                </a:solidFill>
                <a:latin typeface="Arial Unicode MS" charset="0"/>
                <a:ea typeface="Arial Unicode MS" charset="0"/>
              </a:rPr>
              <a:t>国际</a:t>
            </a:r>
            <a:r>
              <a:rPr lang="zh-CN" altLang="en-US" sz="3200" dirty="0" smtClean="0">
                <a:solidFill>
                  <a:srgbClr val="0033CC"/>
                </a:solidFill>
                <a:latin typeface="Arial Unicode MS" charset="0"/>
                <a:ea typeface="Arial Unicode MS" charset="0"/>
              </a:rPr>
              <a:t>合作组”</a:t>
            </a:r>
            <a:endParaRPr lang="en-US" altLang="zh-CN" sz="3200" dirty="0">
              <a:solidFill>
                <a:srgbClr val="0033CC"/>
              </a:solidFill>
              <a:latin typeface="Arial Unicode MS" charset="0"/>
              <a:ea typeface="Arial Unicode M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8" name="TextBox 7"/>
          <p:cNvSpPr txBox="1"/>
          <p:nvPr/>
        </p:nvSpPr>
        <p:spPr>
          <a:xfrm>
            <a:off x="3974796" y="58790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2017.9.25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823008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暗物质重点专项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总结会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1"/>
            <a:ext cx="6947945" cy="10754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Kr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精馏与分析系统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3647" y="1545090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Kr-85, T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1/2</a:t>
            </a:r>
            <a:r>
              <a:rPr lang="en-US" sz="2000" b="1" dirty="0" smtClean="0">
                <a:latin typeface="Times New Roman"/>
                <a:cs typeface="Times New Roman"/>
              </a:rPr>
              <a:t>=10.756 y, Beta </a:t>
            </a:r>
            <a:r>
              <a:rPr lang="en-US" sz="2000" b="1" dirty="0" err="1" smtClean="0">
                <a:latin typeface="Times New Roman"/>
                <a:cs typeface="Times New Roman"/>
              </a:rPr>
              <a:t>Emax</a:t>
            </a:r>
            <a:r>
              <a:rPr lang="en-US" sz="2000" b="1" dirty="0">
                <a:latin typeface="Times New Roman"/>
                <a:cs typeface="Times New Roman"/>
              </a:rPr>
              <a:t>=</a:t>
            </a:r>
            <a:r>
              <a:rPr lang="en-US" sz="2000" b="1" dirty="0" smtClean="0">
                <a:latin typeface="Times New Roman"/>
                <a:cs typeface="Times New Roman"/>
              </a:rPr>
              <a:t>687 </a:t>
            </a:r>
            <a:r>
              <a:rPr lang="en-US" sz="2000" b="1" dirty="0" err="1" smtClean="0">
                <a:latin typeface="Times New Roman"/>
                <a:cs typeface="Times New Roman"/>
              </a:rPr>
              <a:t>keV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2" y="1828388"/>
            <a:ext cx="2590800" cy="430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4699" y="5986790"/>
            <a:ext cx="2946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Journal of Instrumentation 11/2014; 9:11024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,21OCT2016 @</a:t>
            </a:r>
            <a:r>
              <a:rPr lang="zh-CN" altLang="en-US" smtClean="0"/>
              <a:t>绵阳</a:t>
            </a:r>
            <a:endParaRPr lang="en-US" altLang="zh-CN" dirty="0"/>
          </a:p>
        </p:txBody>
      </p:sp>
      <p:pic>
        <p:nvPicPr>
          <p:cNvPr id="8" name="Picture 7" descr="DSC_016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67" r="-8076"/>
          <a:stretch/>
        </p:blipFill>
        <p:spPr>
          <a:xfrm rot="16200000">
            <a:off x="2532334" y="3046042"/>
            <a:ext cx="3361215" cy="2520281"/>
          </a:xfrm>
          <a:prstGeom prst="rect">
            <a:avLst/>
          </a:prstGeom>
        </p:spPr>
      </p:pic>
      <p:pic>
        <p:nvPicPr>
          <p:cNvPr id="10" name="Content Placeholder 3" descr="Xe_Kr data.eps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7" t="8730" r="8310" b="858"/>
          <a:stretch/>
        </p:blipFill>
        <p:spPr>
          <a:xfrm>
            <a:off x="5596251" y="3336127"/>
            <a:ext cx="2936808" cy="2845859"/>
          </a:xfrm>
        </p:spPr>
      </p:pic>
    </p:spTree>
    <p:extLst>
      <p:ext uri="{BB962C8B-B14F-4D97-AF65-F5344CB8AC3E}">
        <p14:creationId xmlns:p14="http://schemas.microsoft.com/office/powerpoint/2010/main" val="17559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ER background budget table</a:t>
            </a:r>
            <a:endParaRPr lang="en-US" dirty="0"/>
          </a:p>
        </p:txBody>
      </p:sp>
      <p:graphicFrame>
        <p:nvGraphicFramePr>
          <p:cNvPr id="6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41220"/>
              </p:ext>
            </p:extLst>
          </p:nvPr>
        </p:nvGraphicFramePr>
        <p:xfrm>
          <a:off x="1447800" y="1752600"/>
          <a:ext cx="5867400" cy="424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744">
                  <a:extLst>
                    <a:ext uri="{9D8B030D-6E8A-4147-A177-3AD203B41FA5}">
                      <a16:colId xmlns:a16="http://schemas.microsoft.com/office/drawing/2014/main" xmlns="" val="100519427"/>
                    </a:ext>
                  </a:extLst>
                </a:gridCol>
                <a:gridCol w="1637314">
                  <a:extLst>
                    <a:ext uri="{9D8B030D-6E8A-4147-A177-3AD203B41FA5}">
                      <a16:colId xmlns:a16="http://schemas.microsoft.com/office/drawing/2014/main" xmlns="" val="3270368056"/>
                    </a:ext>
                  </a:extLst>
                </a:gridCol>
                <a:gridCol w="1803342">
                  <a:extLst>
                    <a:ext uri="{9D8B030D-6E8A-4147-A177-3AD203B41FA5}">
                      <a16:colId xmlns:a16="http://schemas.microsoft.com/office/drawing/2014/main" xmlns="" val="667407114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Run9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Run10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9779539"/>
                  </a:ext>
                </a:extLst>
              </a:tr>
              <a:tr h="3440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Xe127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0.021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163845"/>
                  </a:ext>
                </a:extLst>
              </a:tr>
              <a:tr h="3440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Tritium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3145708"/>
                  </a:ext>
                </a:extLst>
              </a:tr>
              <a:tr h="3440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Kr85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106323"/>
                  </a:ext>
                </a:extLst>
              </a:tr>
              <a:tr h="3440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Rn222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0100419"/>
                  </a:ext>
                </a:extLst>
              </a:tr>
              <a:tr h="3440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Rn220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1115887"/>
                  </a:ext>
                </a:extLst>
              </a:tr>
              <a:tr h="3440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Detector 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7937985"/>
                  </a:ext>
                </a:extLst>
              </a:tr>
              <a:tr h="619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Solar</a:t>
                      </a:r>
                      <a:r>
                        <a:rPr lang="en-US" sz="2000" baseline="0" dirty="0" smtClean="0"/>
                        <a:t> neutrino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7634839"/>
                  </a:ext>
                </a:extLst>
              </a:tr>
              <a:tr h="3440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Xe136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0254687"/>
                  </a:ext>
                </a:extLst>
              </a:tr>
              <a:tr h="3440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033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汇报提纲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研究内容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PandaX</a:t>
            </a:r>
            <a:r>
              <a:rPr lang="en-US" altLang="zh-CN" dirty="0" smtClean="0"/>
              <a:t>-II</a:t>
            </a:r>
            <a:r>
              <a:rPr lang="zh-CN" altLang="en-US" dirty="0" smtClean="0"/>
              <a:t> </a:t>
            </a:r>
            <a:r>
              <a:rPr lang="zh-CN" altLang="en-US" b="1" dirty="0" smtClean="0">
                <a:solidFill>
                  <a:srgbClr val="2136EC"/>
                </a:solidFill>
              </a:rPr>
              <a:t>实验运行</a:t>
            </a:r>
            <a:r>
              <a:rPr lang="zh-CN" altLang="en-US" dirty="0" smtClean="0"/>
              <a:t>状况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能量、位置刻度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氙气再蒸馏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物理数据获取（</a:t>
            </a:r>
            <a:r>
              <a:rPr lang="en-US" altLang="zh-CN" dirty="0" smtClean="0"/>
              <a:t>Run10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研究</a:t>
            </a:r>
            <a:r>
              <a:rPr lang="zh-CN" altLang="en-US" dirty="0" smtClean="0"/>
              <a:t>内容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PandaX</a:t>
            </a:r>
            <a:r>
              <a:rPr lang="en-US" altLang="zh-CN" dirty="0" smtClean="0"/>
              <a:t>-II</a:t>
            </a:r>
            <a:r>
              <a:rPr lang="zh-CN" altLang="en-US" dirty="0" smtClean="0"/>
              <a:t> </a:t>
            </a:r>
            <a:r>
              <a:rPr lang="zh-CN" altLang="en-US" b="1" dirty="0" smtClean="0">
                <a:solidFill>
                  <a:srgbClr val="2136EC"/>
                </a:solidFill>
              </a:rPr>
              <a:t>数据分析</a:t>
            </a:r>
            <a:r>
              <a:rPr lang="zh-CN" altLang="en-US" dirty="0" smtClean="0"/>
              <a:t>相关成果</a:t>
            </a:r>
            <a:endParaRPr lang="en-US" altLang="zh-CN" dirty="0" smtClean="0"/>
          </a:p>
          <a:p>
            <a:pPr marL="804672" lvl="1" indent="-457200">
              <a:buFont typeface="+mj-lt"/>
              <a:buAutoNum type="arabicPeriod"/>
            </a:pPr>
            <a:r>
              <a:rPr lang="en-US" altLang="zh-CN" b="1" dirty="0" smtClean="0">
                <a:solidFill>
                  <a:srgbClr val="2136EC"/>
                </a:solidFill>
              </a:rPr>
              <a:t>WIMP-SD</a:t>
            </a:r>
            <a:r>
              <a:rPr lang="zh-CN" altLang="en-US" dirty="0" smtClean="0"/>
              <a:t> </a:t>
            </a:r>
            <a:r>
              <a:rPr lang="zh-CN" altLang="en-US" dirty="0"/>
              <a:t>数据分析成果 </a:t>
            </a:r>
            <a:r>
              <a:rPr lang="en-US" altLang="zh-CN" dirty="0"/>
              <a:t>(</a:t>
            </a:r>
            <a:r>
              <a:rPr lang="zh-CN" altLang="en-US" dirty="0"/>
              <a:t>自旋无关</a:t>
            </a:r>
            <a:r>
              <a:rPr lang="en-US" altLang="zh-CN" dirty="0"/>
              <a:t>)</a:t>
            </a:r>
          </a:p>
          <a:p>
            <a:pPr marL="804672" lvl="1" indent="-457200">
              <a:buFont typeface="+mj-lt"/>
              <a:buAutoNum type="arabicPeriod"/>
            </a:pPr>
            <a:r>
              <a:rPr lang="en-US" altLang="zh-CN" b="1" dirty="0" smtClean="0">
                <a:solidFill>
                  <a:srgbClr val="2136EC"/>
                </a:solidFill>
              </a:rPr>
              <a:t>WIMP-SI</a:t>
            </a:r>
            <a:r>
              <a:rPr lang="zh-CN" altLang="en-US" dirty="0" smtClean="0"/>
              <a:t> </a:t>
            </a:r>
            <a:r>
              <a:rPr lang="zh-CN" altLang="en-US" dirty="0"/>
              <a:t>数据分析成果 </a:t>
            </a:r>
            <a:r>
              <a:rPr lang="en-US" altLang="zh-CN" dirty="0"/>
              <a:t>(</a:t>
            </a:r>
            <a:r>
              <a:rPr lang="zh-CN" altLang="en-US" dirty="0"/>
              <a:t>自旋无关</a:t>
            </a:r>
            <a:r>
              <a:rPr lang="en-US" altLang="zh-CN" dirty="0"/>
              <a:t>)</a:t>
            </a:r>
          </a:p>
          <a:p>
            <a:pPr marL="804672" lvl="1" indent="-457200">
              <a:buFont typeface="+mj-lt"/>
              <a:buAutoNum type="arabicPeriod"/>
            </a:pPr>
            <a:r>
              <a:rPr lang="en-US" altLang="zh-CN" b="1" dirty="0" err="1" smtClean="0">
                <a:solidFill>
                  <a:srgbClr val="2136EC"/>
                </a:solidFill>
              </a:rPr>
              <a:t>Axion</a:t>
            </a:r>
            <a:r>
              <a:rPr lang="zh-CN" altLang="en-US" dirty="0" smtClean="0"/>
              <a:t>（轴子） </a:t>
            </a:r>
            <a:r>
              <a:rPr lang="zh-CN" altLang="en-US" dirty="0"/>
              <a:t>数据分析</a:t>
            </a:r>
            <a:r>
              <a:rPr lang="zh-CN" altLang="en-US" dirty="0" smtClean="0"/>
              <a:t>成果</a:t>
            </a:r>
            <a:endParaRPr lang="en-US" altLang="zh-CN" dirty="0" smtClean="0"/>
          </a:p>
          <a:p>
            <a:pPr marL="804672" lvl="1" indent="-457200">
              <a:buFont typeface="+mj-lt"/>
              <a:buAutoNum type="arabicPeriod"/>
            </a:pPr>
            <a:r>
              <a:rPr lang="zh-CN" altLang="en-US" dirty="0" smtClean="0"/>
              <a:t>暗物质</a:t>
            </a:r>
            <a:r>
              <a:rPr lang="zh-CN" altLang="en-US" b="1" dirty="0" smtClean="0">
                <a:solidFill>
                  <a:srgbClr val="2136EC"/>
                </a:solidFill>
              </a:rPr>
              <a:t>非弹</a:t>
            </a:r>
            <a:r>
              <a:rPr lang="zh-CN" altLang="en-US" dirty="0" smtClean="0"/>
              <a:t>数据</a:t>
            </a:r>
            <a:r>
              <a:rPr lang="zh-CN" altLang="en-US" dirty="0"/>
              <a:t>分析成果</a:t>
            </a:r>
            <a:endParaRPr lang="en-US" altLang="zh-CN" dirty="0"/>
          </a:p>
          <a:p>
            <a:pPr marL="804672" lvl="1" indent="-457200">
              <a:buFont typeface="+mj-lt"/>
              <a:buAutoNum type="arabicPeriod"/>
            </a:pPr>
            <a:r>
              <a:rPr lang="zh-CN" altLang="en-US" dirty="0" smtClean="0"/>
              <a:t>暗光子（</a:t>
            </a:r>
            <a:r>
              <a:rPr lang="en-US" altLang="zh-CN" b="1" dirty="0" smtClean="0">
                <a:solidFill>
                  <a:srgbClr val="2136EC"/>
                </a:solidFill>
              </a:rPr>
              <a:t>Dark</a:t>
            </a:r>
            <a:r>
              <a:rPr lang="zh-CN" altLang="en-US" b="1" dirty="0" smtClean="0">
                <a:solidFill>
                  <a:srgbClr val="2136EC"/>
                </a:solidFill>
              </a:rPr>
              <a:t> </a:t>
            </a:r>
            <a:r>
              <a:rPr lang="en-US" altLang="zh-CN" b="1" dirty="0" smtClean="0">
                <a:solidFill>
                  <a:srgbClr val="2136EC"/>
                </a:solidFill>
              </a:rPr>
              <a:t>Photon</a:t>
            </a:r>
            <a:r>
              <a:rPr lang="zh-CN" altLang="en-US" dirty="0" smtClean="0"/>
              <a:t>）数据分析</a:t>
            </a:r>
            <a:endParaRPr lang="en-US" altLang="zh-CN" dirty="0" smtClean="0"/>
          </a:p>
          <a:p>
            <a:r>
              <a:rPr lang="zh-CN" altLang="en-US" dirty="0" smtClean="0"/>
              <a:t>研究队伍、人才培养、合作</a:t>
            </a:r>
            <a:r>
              <a:rPr lang="zh-CN" altLang="en-US" dirty="0" smtClean="0"/>
              <a:t>交流</a:t>
            </a:r>
            <a:endParaRPr lang="en-US" altLang="zh-CN" dirty="0" smtClean="0"/>
          </a:p>
          <a:p>
            <a:r>
              <a:rPr lang="zh-CN" altLang="en-US" dirty="0" smtClean="0"/>
              <a:t>小结</a:t>
            </a: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8348328" cy="190500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数据分析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---</a:t>
            </a:r>
            <a:r>
              <a:rPr lang="zh-CN" altLang="en-US" dirty="0" smtClean="0"/>
              <a:t> </a:t>
            </a:r>
            <a:r>
              <a:rPr lang="en-US" altLang="zh-CN" dirty="0" smtClean="0"/>
              <a:t>WIMP-SI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22" y="1601040"/>
            <a:ext cx="7552835" cy="46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731" y="0"/>
            <a:ext cx="4792401" cy="451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4" y="152400"/>
            <a:ext cx="3886497" cy="662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311" y="3103402"/>
            <a:ext cx="4040295" cy="37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数据分析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---</a:t>
            </a:r>
            <a:r>
              <a:rPr lang="zh-CN" altLang="en-US" dirty="0" smtClean="0"/>
              <a:t> </a:t>
            </a:r>
            <a:r>
              <a:rPr lang="en-US" altLang="zh-CN" dirty="0" smtClean="0"/>
              <a:t>WIMP-SI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60" y="1359380"/>
            <a:ext cx="7609768" cy="52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7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数据分析成果 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---</a:t>
            </a:r>
            <a:r>
              <a:rPr lang="zh-CN" altLang="en-US" dirty="0" smtClean="0"/>
              <a:t> </a:t>
            </a:r>
            <a:r>
              <a:rPr lang="en-US" altLang="zh-CN" dirty="0" smtClean="0"/>
              <a:t>WIMP(Spin-dep)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88" y="1589124"/>
            <a:ext cx="7208860" cy="4583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5756" y="2476581"/>
            <a:ext cx="7806412" cy="3044744"/>
            <a:chOff x="785756" y="2476581"/>
            <a:chExt cx="7806412" cy="30447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756" y="2479675"/>
              <a:ext cx="3707655" cy="30416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9485" y="2476581"/>
              <a:ext cx="3772683" cy="304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21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数据分析成果 </a:t>
            </a:r>
            <a:r>
              <a:rPr lang="en-US" altLang="zh-CN" dirty="0" smtClean="0"/>
              <a:t>3</a:t>
            </a:r>
            <a:br>
              <a:rPr lang="en-US" altLang="zh-CN" dirty="0" smtClean="0"/>
            </a:br>
            <a:r>
              <a:rPr lang="en-US" altLang="zh-CN" dirty="0" smtClean="0"/>
              <a:t>----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Axion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(Solar)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1688" y="1270000"/>
            <a:ext cx="3174620" cy="2921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85900"/>
            <a:ext cx="2884996" cy="481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851" y="3957264"/>
            <a:ext cx="2928294" cy="2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数据分析成果 </a:t>
            </a:r>
            <a:r>
              <a:rPr lang="en-US" altLang="zh-CN" dirty="0" smtClean="0"/>
              <a:t>3</a:t>
            </a:r>
            <a:br>
              <a:rPr lang="en-US" altLang="zh-CN" dirty="0" smtClean="0"/>
            </a:br>
            <a:r>
              <a:rPr lang="en-US" altLang="zh-CN" dirty="0" smtClean="0"/>
              <a:t>----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Axion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(Galaxy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Axion</a:t>
            </a:r>
            <a:r>
              <a:rPr lang="en-US" altLang="zh-CN" dirty="0" smtClean="0"/>
              <a:t>-Like)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4968875"/>
            <a:ext cx="3154680" cy="28956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Shown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Arxiv</a:t>
            </a:r>
            <a:endParaRPr lang="en-US" altLang="zh-CN" sz="2400" dirty="0" smtClean="0"/>
          </a:p>
          <a:p>
            <a:r>
              <a:rPr lang="en-US" altLang="zh-CN" sz="2400" dirty="0" smtClean="0"/>
              <a:t>Sent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PRL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2" y="1615882"/>
            <a:ext cx="4953000" cy="4693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62949"/>
            <a:ext cx="2787650" cy="463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108731"/>
            <a:ext cx="3428365" cy="63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088" y="259080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数据分析成果  </a:t>
            </a:r>
            <a:r>
              <a:rPr lang="en-US" altLang="zh-CN" dirty="0" smtClean="0"/>
              <a:t>4</a:t>
            </a:r>
            <a:br>
              <a:rPr lang="en-US" altLang="zh-CN" dirty="0" smtClean="0"/>
            </a:br>
            <a:r>
              <a:rPr lang="en-US" altLang="zh-CN" dirty="0" smtClean="0"/>
              <a:t>----</a:t>
            </a:r>
            <a:r>
              <a:rPr lang="en-US" altLang="zh-CN" dirty="0" err="1" smtClean="0"/>
              <a:t>Inelestic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7215"/>
            <a:ext cx="3581400" cy="1524000"/>
          </a:xfrm>
        </p:spPr>
        <p:txBody>
          <a:bodyPr/>
          <a:lstStyle/>
          <a:p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accepted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PRD</a:t>
            </a:r>
            <a:r>
              <a:rPr lang="zh-CN" altLang="en-US" dirty="0" smtClean="0"/>
              <a:t> </a:t>
            </a:r>
            <a:r>
              <a:rPr lang="en-US" altLang="zh-CN" dirty="0" smtClean="0"/>
              <a:t>soon.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grpSp>
        <p:nvGrpSpPr>
          <p:cNvPr id="8" name="Group 7"/>
          <p:cNvGrpSpPr/>
          <p:nvPr/>
        </p:nvGrpSpPr>
        <p:grpSpPr>
          <a:xfrm>
            <a:off x="358139" y="1371600"/>
            <a:ext cx="8686799" cy="3467417"/>
            <a:chOff x="228600" y="2323782"/>
            <a:chExt cx="9251123" cy="34480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354262"/>
              <a:ext cx="4523233" cy="3292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6593" y="2323782"/>
              <a:ext cx="4743130" cy="344804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539" y="4525205"/>
            <a:ext cx="4191000" cy="23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汇报提纲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研究内容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PandaX</a:t>
            </a:r>
            <a:r>
              <a:rPr lang="en-US" altLang="zh-CN" dirty="0" smtClean="0"/>
              <a:t>-II</a:t>
            </a:r>
            <a:r>
              <a:rPr lang="zh-CN" altLang="en-US" dirty="0" smtClean="0"/>
              <a:t> </a:t>
            </a:r>
            <a:r>
              <a:rPr lang="zh-CN" altLang="en-US" b="1" dirty="0" smtClean="0">
                <a:solidFill>
                  <a:srgbClr val="2136EC"/>
                </a:solidFill>
              </a:rPr>
              <a:t>实验运行</a:t>
            </a:r>
            <a:r>
              <a:rPr lang="zh-CN" altLang="en-US" dirty="0" smtClean="0"/>
              <a:t>状况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能量、位置刻度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氙气再蒸馏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物理数据获取（</a:t>
            </a:r>
            <a:r>
              <a:rPr lang="en-US" altLang="zh-CN" dirty="0" smtClean="0"/>
              <a:t>Run10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研究</a:t>
            </a:r>
            <a:r>
              <a:rPr lang="zh-CN" altLang="en-US" dirty="0" smtClean="0"/>
              <a:t>内容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PandaX</a:t>
            </a:r>
            <a:r>
              <a:rPr lang="en-US" altLang="zh-CN" dirty="0" smtClean="0"/>
              <a:t>-II</a:t>
            </a:r>
            <a:r>
              <a:rPr lang="zh-CN" altLang="en-US" dirty="0" smtClean="0"/>
              <a:t> </a:t>
            </a:r>
            <a:r>
              <a:rPr lang="zh-CN" altLang="en-US" b="1" dirty="0" smtClean="0">
                <a:solidFill>
                  <a:srgbClr val="2136EC"/>
                </a:solidFill>
              </a:rPr>
              <a:t>数据分析</a:t>
            </a:r>
            <a:r>
              <a:rPr lang="zh-CN" altLang="en-US" dirty="0" smtClean="0"/>
              <a:t>相关成果</a:t>
            </a:r>
            <a:endParaRPr lang="en-US" altLang="zh-CN" dirty="0" smtClean="0"/>
          </a:p>
          <a:p>
            <a:pPr marL="804672" lvl="1" indent="-457200">
              <a:buFont typeface="+mj-lt"/>
              <a:buAutoNum type="arabicPeriod"/>
            </a:pPr>
            <a:r>
              <a:rPr lang="en-US" altLang="zh-CN" b="1" dirty="0" smtClean="0">
                <a:solidFill>
                  <a:srgbClr val="2136EC"/>
                </a:solidFill>
              </a:rPr>
              <a:t>WIMP-SD</a:t>
            </a:r>
            <a:r>
              <a:rPr lang="zh-CN" altLang="en-US" dirty="0" smtClean="0"/>
              <a:t> </a:t>
            </a:r>
            <a:r>
              <a:rPr lang="zh-CN" altLang="en-US" dirty="0"/>
              <a:t>数据分析成果 </a:t>
            </a:r>
            <a:r>
              <a:rPr lang="en-US" altLang="zh-CN" dirty="0"/>
              <a:t>(</a:t>
            </a:r>
            <a:r>
              <a:rPr lang="zh-CN" altLang="en-US" dirty="0"/>
              <a:t>自旋无关</a:t>
            </a:r>
            <a:r>
              <a:rPr lang="en-US" altLang="zh-CN" dirty="0"/>
              <a:t>)</a:t>
            </a:r>
          </a:p>
          <a:p>
            <a:pPr marL="804672" lvl="1" indent="-457200">
              <a:buFont typeface="+mj-lt"/>
              <a:buAutoNum type="arabicPeriod"/>
            </a:pPr>
            <a:r>
              <a:rPr lang="en-US" altLang="zh-CN" b="1" dirty="0" smtClean="0">
                <a:solidFill>
                  <a:srgbClr val="2136EC"/>
                </a:solidFill>
              </a:rPr>
              <a:t>WIMP-SI</a:t>
            </a:r>
            <a:r>
              <a:rPr lang="zh-CN" altLang="en-US" dirty="0" smtClean="0"/>
              <a:t> </a:t>
            </a:r>
            <a:r>
              <a:rPr lang="zh-CN" altLang="en-US" dirty="0"/>
              <a:t>数据分析成果 </a:t>
            </a:r>
            <a:r>
              <a:rPr lang="en-US" altLang="zh-CN" dirty="0"/>
              <a:t>(</a:t>
            </a:r>
            <a:r>
              <a:rPr lang="zh-CN" altLang="en-US" dirty="0"/>
              <a:t>自旋无关</a:t>
            </a:r>
            <a:r>
              <a:rPr lang="en-US" altLang="zh-CN" dirty="0"/>
              <a:t>)</a:t>
            </a:r>
          </a:p>
          <a:p>
            <a:pPr marL="804672" lvl="1" indent="-457200">
              <a:buFont typeface="+mj-lt"/>
              <a:buAutoNum type="arabicPeriod"/>
            </a:pPr>
            <a:r>
              <a:rPr lang="en-US" altLang="zh-CN" b="1" dirty="0" err="1" smtClean="0">
                <a:solidFill>
                  <a:srgbClr val="2136EC"/>
                </a:solidFill>
              </a:rPr>
              <a:t>Axion</a:t>
            </a:r>
            <a:r>
              <a:rPr lang="zh-CN" altLang="en-US" dirty="0" smtClean="0"/>
              <a:t>（轴子） </a:t>
            </a:r>
            <a:r>
              <a:rPr lang="zh-CN" altLang="en-US" dirty="0"/>
              <a:t>数据分析</a:t>
            </a:r>
            <a:r>
              <a:rPr lang="zh-CN" altLang="en-US" dirty="0" smtClean="0"/>
              <a:t>成果</a:t>
            </a:r>
            <a:endParaRPr lang="en-US" altLang="zh-CN" dirty="0" smtClean="0"/>
          </a:p>
          <a:p>
            <a:pPr marL="804672" lvl="1" indent="-457200">
              <a:buFont typeface="+mj-lt"/>
              <a:buAutoNum type="arabicPeriod"/>
            </a:pPr>
            <a:r>
              <a:rPr lang="zh-CN" altLang="en-US" dirty="0" smtClean="0"/>
              <a:t>暗物质</a:t>
            </a:r>
            <a:r>
              <a:rPr lang="zh-CN" altLang="en-US" b="1" dirty="0" smtClean="0">
                <a:solidFill>
                  <a:srgbClr val="2136EC"/>
                </a:solidFill>
              </a:rPr>
              <a:t>非弹</a:t>
            </a:r>
            <a:r>
              <a:rPr lang="zh-CN" altLang="en-US" dirty="0" smtClean="0"/>
              <a:t>数据</a:t>
            </a:r>
            <a:r>
              <a:rPr lang="zh-CN" altLang="en-US" dirty="0"/>
              <a:t>分析成果</a:t>
            </a:r>
            <a:endParaRPr lang="en-US" altLang="zh-CN" dirty="0"/>
          </a:p>
          <a:p>
            <a:pPr marL="804672" lvl="1" indent="-457200">
              <a:buFont typeface="+mj-lt"/>
              <a:buAutoNum type="arabicPeriod"/>
            </a:pPr>
            <a:r>
              <a:rPr lang="zh-CN" altLang="en-US" dirty="0" smtClean="0"/>
              <a:t>暗光子（</a:t>
            </a:r>
            <a:r>
              <a:rPr lang="en-US" altLang="zh-CN" b="1" dirty="0" smtClean="0">
                <a:solidFill>
                  <a:srgbClr val="2136EC"/>
                </a:solidFill>
              </a:rPr>
              <a:t>Dark</a:t>
            </a:r>
            <a:r>
              <a:rPr lang="zh-CN" altLang="en-US" b="1" dirty="0" smtClean="0">
                <a:solidFill>
                  <a:srgbClr val="2136EC"/>
                </a:solidFill>
              </a:rPr>
              <a:t> </a:t>
            </a:r>
            <a:r>
              <a:rPr lang="en-US" altLang="zh-CN" b="1" dirty="0" smtClean="0">
                <a:solidFill>
                  <a:srgbClr val="2136EC"/>
                </a:solidFill>
              </a:rPr>
              <a:t>Photon</a:t>
            </a:r>
            <a:r>
              <a:rPr lang="zh-CN" altLang="en-US" dirty="0" smtClean="0"/>
              <a:t>）数据分析</a:t>
            </a:r>
            <a:endParaRPr lang="en-US" altLang="zh-CN" dirty="0" smtClean="0"/>
          </a:p>
          <a:p>
            <a:r>
              <a:rPr lang="zh-CN" altLang="en-US" dirty="0" smtClean="0"/>
              <a:t>研究队伍、人才培养、合作交流</a:t>
            </a:r>
            <a:endParaRPr lang="en-US" altLang="zh-CN" dirty="0" smtClean="0"/>
          </a:p>
          <a:p>
            <a:r>
              <a:rPr lang="zh-CN" altLang="en-US" dirty="0" smtClean="0"/>
              <a:t>经费使用</a:t>
            </a:r>
            <a:endParaRPr lang="en-US" altLang="zh-CN" dirty="0" smtClean="0"/>
          </a:p>
          <a:p>
            <a:r>
              <a:rPr lang="zh-CN" altLang="en-US" dirty="0" smtClean="0"/>
              <a:t>研究内容调整计划</a:t>
            </a: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71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数据分析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----</a:t>
            </a:r>
            <a:r>
              <a:rPr lang="zh-CN" altLang="en-US" dirty="0" smtClean="0"/>
              <a:t>其它反应道尝试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6400800" cy="3200400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Axion</a:t>
            </a:r>
            <a:r>
              <a:rPr lang="en-US" altLang="zh-CN" sz="3600" dirty="0" smtClean="0"/>
              <a:t>,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g</a:t>
            </a:r>
            <a:r>
              <a:rPr lang="en-US" altLang="zh-CN" sz="3600" baseline="-25000" dirty="0" err="1" smtClean="0"/>
              <a:t>aN</a:t>
            </a:r>
            <a:endParaRPr lang="en-US" altLang="zh-CN" sz="3600" baseline="-25000" dirty="0" smtClean="0"/>
          </a:p>
          <a:p>
            <a:r>
              <a:rPr lang="en-US" altLang="zh-CN" sz="3600" dirty="0" smtClean="0"/>
              <a:t>Dark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Photons</a:t>
            </a:r>
          </a:p>
          <a:p>
            <a:r>
              <a:rPr lang="is-IS" altLang="zh-CN" sz="3600" dirty="0" smtClean="0"/>
              <a:t>…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研究队伍、人才培养、合作交流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谈安迪、崔祥仪、</a:t>
            </a:r>
            <a:r>
              <a:rPr lang="zh-CN" altLang="en-US" dirty="0" smtClean="0"/>
              <a:t>周小鹏、袁影、</a:t>
            </a:r>
            <a:r>
              <a:rPr lang="zh-CN" altLang="en-US" dirty="0" smtClean="0"/>
              <a:t>彦斌斌、王秋宏、</a:t>
            </a:r>
            <a:r>
              <a:rPr lang="zh-CN" altLang="en-US" dirty="0"/>
              <a:t>谢鹏伟、</a:t>
            </a:r>
            <a:r>
              <a:rPr lang="zh-CN" altLang="en-US" dirty="0" smtClean="0"/>
              <a:t>顾琳惠、倪凯祥、等博士</a:t>
            </a:r>
            <a:r>
              <a:rPr lang="zh-CN" altLang="en-US" dirty="0" smtClean="0"/>
              <a:t>研究生（排名不分先后）得到</a:t>
            </a:r>
            <a:r>
              <a:rPr lang="zh-CN" altLang="en-US" dirty="0" smtClean="0"/>
              <a:t>了锻炼，其中王旭明今年顺利通过博士论文答辩毕业。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项目组成员受邀参加诸多国际、国内会议，并给报告</a:t>
            </a:r>
            <a:r>
              <a:rPr lang="zh-CN" altLang="en-US" dirty="0" smtClean="0"/>
              <a:t>。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2375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项目组合作交流情况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PANIC, Beijing, Sep. 1-5, </a:t>
            </a:r>
            <a:r>
              <a:rPr lang="en-US" dirty="0" err="1"/>
              <a:t>Xiangdong</a:t>
            </a:r>
            <a:r>
              <a:rPr lang="en-US" dirty="0"/>
              <a:t> Ji, "Searching for Dark Matter from </a:t>
            </a:r>
            <a:r>
              <a:rPr lang="en-US" dirty="0" err="1"/>
              <a:t>Underground"Lepton</a:t>
            </a:r>
            <a:r>
              <a:rPr lang="en-US" dirty="0"/>
              <a:t> &amp; Photon, </a:t>
            </a:r>
            <a:endParaRPr lang="en-US" dirty="0" smtClean="0"/>
          </a:p>
          <a:p>
            <a:r>
              <a:rPr lang="en-US" dirty="0" smtClean="0"/>
              <a:t>SYSU</a:t>
            </a:r>
            <a:r>
              <a:rPr lang="en-US" dirty="0"/>
              <a:t>, Aug. 7-12, </a:t>
            </a:r>
            <a:r>
              <a:rPr lang="en-US" dirty="0" err="1" smtClean="0"/>
              <a:t>Jianglai</a:t>
            </a:r>
            <a:r>
              <a:rPr lang="en-US" dirty="0" smtClean="0"/>
              <a:t> </a:t>
            </a:r>
            <a:r>
              <a:rPr lang="en-US" dirty="0"/>
              <a:t>Liu, "Direct Dark Matter Search in </a:t>
            </a:r>
            <a:r>
              <a:rPr lang="en-US" dirty="0" smtClean="0"/>
              <a:t>CJPL”</a:t>
            </a:r>
          </a:p>
          <a:p>
            <a:r>
              <a:rPr lang="en-US" dirty="0" err="1" smtClean="0"/>
              <a:t>TeVPA</a:t>
            </a:r>
            <a:r>
              <a:rPr lang="en-US" dirty="0"/>
              <a:t>, Ohio State Univ., Aug. 7-12, </a:t>
            </a:r>
            <a:r>
              <a:rPr lang="en-US" dirty="0" err="1"/>
              <a:t>Xiangdong</a:t>
            </a:r>
            <a:r>
              <a:rPr lang="en-US" dirty="0"/>
              <a:t> Ji (review talk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TAUP</a:t>
            </a:r>
            <a:r>
              <a:rPr lang="en-US" dirty="0"/>
              <a:t>, </a:t>
            </a:r>
            <a:r>
              <a:rPr lang="en-US" dirty="0" err="1"/>
              <a:t>SNOLab</a:t>
            </a:r>
            <a:r>
              <a:rPr lang="en-US" dirty="0"/>
              <a:t>, July 24-29, Ning Zhou,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smtClean="0"/>
              <a:t>Han</a:t>
            </a:r>
          </a:p>
          <a:p>
            <a:r>
              <a:rPr lang="en-US" dirty="0" smtClean="0"/>
              <a:t>OCPA9</a:t>
            </a:r>
            <a:r>
              <a:rPr lang="en-US" dirty="0"/>
              <a:t>, Tsinghua Univ., July 17-20, Yong </a:t>
            </a:r>
            <a:r>
              <a:rPr lang="en-US" dirty="0" smtClean="0"/>
              <a:t>Yang</a:t>
            </a:r>
          </a:p>
          <a:p>
            <a:r>
              <a:rPr lang="en-US" dirty="0" err="1" smtClean="0"/>
              <a:t>Fudan</a:t>
            </a:r>
            <a:r>
              <a:rPr lang="en-US" dirty="0" smtClean="0"/>
              <a:t> </a:t>
            </a:r>
            <a:r>
              <a:rPr lang="en-US" dirty="0"/>
              <a:t>0vDBD workshop, June 28-30, </a:t>
            </a:r>
            <a:r>
              <a:rPr lang="en-US" dirty="0" err="1"/>
              <a:t>Shaobo</a:t>
            </a:r>
            <a:r>
              <a:rPr lang="en-US" dirty="0"/>
              <a:t> </a:t>
            </a:r>
            <a:r>
              <a:rPr lang="en-US" dirty="0" smtClean="0"/>
              <a:t>Wang</a:t>
            </a:r>
          </a:p>
          <a:p>
            <a:r>
              <a:rPr lang="en-US" dirty="0" smtClean="0"/>
              <a:t>EPS-HEP</a:t>
            </a:r>
            <a:r>
              <a:rPr lang="en-US" dirty="0"/>
              <a:t>, Venice, July 5-12, </a:t>
            </a:r>
            <a:r>
              <a:rPr lang="en-US" dirty="0" err="1"/>
              <a:t>Jianglai</a:t>
            </a:r>
            <a:r>
              <a:rPr lang="en-US" dirty="0"/>
              <a:t>, "WIMP Direct Detection </a:t>
            </a:r>
            <a:r>
              <a:rPr lang="en-US" dirty="0" smtClean="0"/>
              <a:t>Experiments”</a:t>
            </a:r>
          </a:p>
          <a:p>
            <a:r>
              <a:rPr lang="en-US" dirty="0" err="1" smtClean="0"/>
              <a:t>Gordan</a:t>
            </a:r>
            <a:r>
              <a:rPr lang="en-US" dirty="0" smtClean="0"/>
              <a:t> </a:t>
            </a:r>
            <a:r>
              <a:rPr lang="en-US" dirty="0"/>
              <a:t>conference, Hong Kong, June 24-25, </a:t>
            </a:r>
            <a:r>
              <a:rPr lang="en-US" dirty="0" smtClean="0"/>
              <a:t>Ning Zhou, </a:t>
            </a:r>
            <a:r>
              <a:rPr lang="en-US" dirty="0" err="1" smtClean="0"/>
              <a:t>Binbin</a:t>
            </a:r>
            <a:r>
              <a:rPr lang="en-US" dirty="0" smtClean="0"/>
              <a:t> Yan</a:t>
            </a:r>
          </a:p>
          <a:p>
            <a:r>
              <a:rPr lang="en-US" dirty="0" smtClean="0"/>
              <a:t>WIN2017</a:t>
            </a:r>
            <a:r>
              <a:rPr lang="en-US" dirty="0"/>
              <a:t>, Irvine, June 19-24, </a:t>
            </a:r>
            <a:r>
              <a:rPr lang="en-US" dirty="0" err="1"/>
              <a:t>Mengjiao</a:t>
            </a:r>
            <a:r>
              <a:rPr lang="en-US" dirty="0"/>
              <a:t> </a:t>
            </a:r>
            <a:r>
              <a:rPr lang="en-US" dirty="0" smtClean="0"/>
              <a:t>Xiao</a:t>
            </a:r>
          </a:p>
          <a:p>
            <a:r>
              <a:rPr lang="en-US" dirty="0" smtClean="0"/>
              <a:t>CYGNUS</a:t>
            </a:r>
            <a:r>
              <a:rPr lang="en-US" dirty="0"/>
              <a:t>, </a:t>
            </a:r>
            <a:r>
              <a:rPr lang="en-US" dirty="0" err="1"/>
              <a:t>Xichang</a:t>
            </a:r>
            <a:r>
              <a:rPr lang="en-US" dirty="0"/>
              <a:t>, June 13-16, </a:t>
            </a:r>
            <a:r>
              <a:rPr lang="en-US" dirty="0" err="1"/>
              <a:t>Siguang</a:t>
            </a:r>
            <a:r>
              <a:rPr lang="en-US" dirty="0"/>
              <a:t> Wang, </a:t>
            </a:r>
            <a:r>
              <a:rPr lang="en-US" dirty="0" err="1"/>
              <a:t>Xiangyi</a:t>
            </a:r>
            <a:r>
              <a:rPr lang="en-US" dirty="0"/>
              <a:t> </a:t>
            </a:r>
            <a:r>
              <a:rPr lang="en-US" dirty="0" smtClean="0"/>
              <a:t>Cui</a:t>
            </a:r>
          </a:p>
          <a:p>
            <a:r>
              <a:rPr lang="en-US" dirty="0" smtClean="0"/>
              <a:t>LRT2013</a:t>
            </a:r>
            <a:r>
              <a:rPr lang="en-US" dirty="0"/>
              <a:t>, Seoul, May 23-27, Ying </a:t>
            </a:r>
            <a:r>
              <a:rPr lang="en-US" dirty="0" smtClean="0"/>
              <a:t>Yuan</a:t>
            </a:r>
          </a:p>
          <a:p>
            <a:r>
              <a:rPr lang="en-US" dirty="0" smtClean="0"/>
              <a:t>TIPP</a:t>
            </a:r>
            <a:r>
              <a:rPr lang="en-US" dirty="0"/>
              <a:t>, Beijing, May 22-26, Ning Zhou, </a:t>
            </a:r>
            <a:r>
              <a:rPr lang="en-US" dirty="0" err="1"/>
              <a:t>Ke</a:t>
            </a:r>
            <a:r>
              <a:rPr lang="en-US" dirty="0"/>
              <a:t> Han, </a:t>
            </a:r>
            <a:r>
              <a:rPr lang="en-US" dirty="0" err="1"/>
              <a:t>Qinyu</a:t>
            </a:r>
            <a:r>
              <a:rPr lang="en-US" dirty="0"/>
              <a:t> </a:t>
            </a:r>
            <a:r>
              <a:rPr lang="en-US" dirty="0" smtClean="0"/>
              <a:t>Wu</a:t>
            </a:r>
          </a:p>
          <a:p>
            <a:r>
              <a:rPr lang="en-US" dirty="0" err="1" smtClean="0"/>
              <a:t>Pheno</a:t>
            </a:r>
            <a:r>
              <a:rPr lang="en-US" dirty="0"/>
              <a:t>, Pittsburg, May 8-10, </a:t>
            </a:r>
            <a:r>
              <a:rPr lang="en-US" dirty="0" err="1"/>
              <a:t>Jianglai</a:t>
            </a:r>
            <a:r>
              <a:rPr lang="en-US" dirty="0"/>
              <a:t> Liu, "WIMP Direct Detection </a:t>
            </a:r>
            <a:r>
              <a:rPr lang="en-US" dirty="0" smtClean="0"/>
              <a:t>Experiments”</a:t>
            </a:r>
          </a:p>
          <a:p>
            <a:r>
              <a:rPr lang="en-US" dirty="0" smtClean="0"/>
              <a:t>Rencontre </a:t>
            </a:r>
            <a:r>
              <a:rPr lang="en-US" dirty="0"/>
              <a:t>de Blois, Blois, France, May 28 - June 2, Andi </a:t>
            </a:r>
            <a:r>
              <a:rPr lang="en-US" dirty="0" smtClean="0"/>
              <a:t>Tan</a:t>
            </a:r>
          </a:p>
          <a:p>
            <a:r>
              <a:rPr lang="en-US" dirty="0" smtClean="0"/>
              <a:t>PATRAS</a:t>
            </a:r>
            <a:r>
              <a:rPr lang="en-US" dirty="0"/>
              <a:t>, </a:t>
            </a:r>
            <a:r>
              <a:rPr lang="en-US" dirty="0" err="1"/>
              <a:t>Thessaloniki,Greece</a:t>
            </a:r>
            <a:r>
              <a:rPr lang="en-US" dirty="0"/>
              <a:t>, May 15-19, Andi </a:t>
            </a:r>
            <a:r>
              <a:rPr lang="en-US" dirty="0" smtClean="0"/>
              <a:t>Tan</a:t>
            </a:r>
          </a:p>
          <a:p>
            <a:r>
              <a:rPr lang="en-US" dirty="0" smtClean="0"/>
              <a:t>PPC </a:t>
            </a:r>
            <a:r>
              <a:rPr lang="en-US" dirty="0"/>
              <a:t>2017, Corpus Christi, Texas, May 22-26, Changbo </a:t>
            </a:r>
            <a:r>
              <a:rPr lang="en-US" dirty="0" smtClean="0"/>
              <a:t>Fu</a:t>
            </a:r>
          </a:p>
          <a:p>
            <a:r>
              <a:rPr lang="en-US" dirty="0" err="1" smtClean="0"/>
              <a:t>XeSAT</a:t>
            </a:r>
            <a:r>
              <a:rPr lang="en-US" dirty="0" smtClean="0"/>
              <a:t> </a:t>
            </a:r>
            <a:r>
              <a:rPr lang="en-US" dirty="0"/>
              <a:t>2017, </a:t>
            </a:r>
            <a:r>
              <a:rPr lang="en-US" dirty="0" err="1"/>
              <a:t>Khon</a:t>
            </a:r>
            <a:r>
              <a:rPr lang="en-US" dirty="0"/>
              <a:t> </a:t>
            </a:r>
            <a:r>
              <a:rPr lang="en-US" dirty="0" err="1"/>
              <a:t>Kaen</a:t>
            </a:r>
            <a:r>
              <a:rPr lang="en-US" dirty="0"/>
              <a:t>, Thailand, Apr. 3-7, </a:t>
            </a:r>
            <a:r>
              <a:rPr lang="en-US" dirty="0" err="1"/>
              <a:t>Xun</a:t>
            </a:r>
            <a:r>
              <a:rPr lang="en-US" dirty="0"/>
              <a:t> Chen, </a:t>
            </a:r>
            <a:r>
              <a:rPr lang="en-US" dirty="0" err="1"/>
              <a:t>Shaobo</a:t>
            </a:r>
            <a:r>
              <a:rPr lang="en-US" dirty="0"/>
              <a:t> Wang, Franco </a:t>
            </a:r>
            <a:r>
              <a:rPr lang="en-US" dirty="0" smtClean="0"/>
              <a:t>Giuliani</a:t>
            </a:r>
          </a:p>
          <a:p>
            <a:r>
              <a:rPr lang="en-US" altLang="zh-CN" dirty="0" smtClean="0"/>
              <a:t>(</a:t>
            </a:r>
            <a:r>
              <a:rPr lang="en-US" altLang="zh-CN" dirty="0"/>
              <a:t>4) </a:t>
            </a:r>
            <a:r>
              <a:rPr lang="en-US" altLang="zh-CN" dirty="0"/>
              <a:t>AFAD2017</a:t>
            </a:r>
            <a:r>
              <a:rPr lang="zh-CN" altLang="en-US" dirty="0"/>
              <a:t>年第八届亚洲加速器和</a:t>
            </a:r>
            <a:r>
              <a:rPr lang="zh-CN" altLang="en-US" dirty="0" smtClean="0"/>
              <a:t>探测器论坛</a:t>
            </a:r>
            <a:r>
              <a:rPr lang="zh-CN" altLang="en-US" dirty="0"/>
              <a:t>，兰州，</a:t>
            </a:r>
            <a:r>
              <a:rPr lang="en-US" altLang="zh-CN" dirty="0" smtClean="0"/>
              <a:t>2017.01.16 Ning </a:t>
            </a:r>
            <a:r>
              <a:rPr lang="en-US" altLang="zh-CN" dirty="0"/>
              <a:t>Zhou</a:t>
            </a:r>
            <a:r>
              <a:rPr lang="zh-CN" altLang="en-US" dirty="0" smtClean="0"/>
              <a:t>，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四</a:t>
            </a:r>
            <a:r>
              <a:rPr lang="zh-CN" altLang="en-US" dirty="0"/>
              <a:t>吨级液氙探测器的</a:t>
            </a:r>
            <a:r>
              <a:rPr lang="zh-CN" altLang="en-US" dirty="0" smtClean="0"/>
              <a:t>研发</a:t>
            </a:r>
            <a:r>
              <a:rPr lang="en-US" altLang="zh-CN" dirty="0" smtClean="0"/>
              <a:t>”</a:t>
            </a:r>
            <a:endParaRPr lang="zh-CN" altLang="en-US" dirty="0"/>
          </a:p>
          <a:p>
            <a:r>
              <a:rPr lang="en-US" altLang="zh-CN" dirty="0"/>
              <a:t>(5) </a:t>
            </a:r>
            <a:r>
              <a:rPr lang="en-US" altLang="zh-CN" dirty="0"/>
              <a:t>2016</a:t>
            </a:r>
            <a:r>
              <a:rPr lang="zh-CN" altLang="en-US" dirty="0"/>
              <a:t>年希格斯子和超出标准模型新</a:t>
            </a:r>
            <a:r>
              <a:rPr lang="zh-CN" altLang="en-US" dirty="0" smtClean="0"/>
              <a:t>物理</a:t>
            </a:r>
            <a:r>
              <a:rPr lang="zh-CN" altLang="en-US" dirty="0"/>
              <a:t>国际研讨会，威海，</a:t>
            </a:r>
            <a:r>
              <a:rPr lang="en-US" altLang="zh-CN" dirty="0" smtClean="0"/>
              <a:t>2016.08.15 Ning </a:t>
            </a:r>
            <a:r>
              <a:rPr lang="en-US" altLang="zh-CN" dirty="0"/>
              <a:t>Zhou</a:t>
            </a:r>
            <a:r>
              <a:rPr lang="zh-CN" altLang="en-US" dirty="0"/>
              <a:t>，基于非加速器暗物质的</a:t>
            </a:r>
            <a:r>
              <a:rPr lang="zh-CN" altLang="en-US" dirty="0" smtClean="0"/>
              <a:t>寻找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72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21880" cy="914400"/>
          </a:xfrm>
        </p:spPr>
        <p:txBody>
          <a:bodyPr/>
          <a:lstStyle/>
          <a:p>
            <a:r>
              <a:rPr lang="zh-CN" altLang="en-US" dirty="0" smtClean="0"/>
              <a:t>小结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72791" y="1379280"/>
            <a:ext cx="7704137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Arial" panose="020B0604020202020204" pitchFamily="34" charset="0"/>
              <a:buNone/>
              <a:defRPr/>
            </a:pPr>
            <a:endParaRPr lang="en-US" altLang="zh-CN" dirty="0" smtClean="0"/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sz="2400" dirty="0" err="1" smtClean="0"/>
              <a:t>PandaX</a:t>
            </a:r>
            <a:r>
              <a:rPr lang="en-US" altLang="zh-CN" sz="2400" dirty="0" smtClean="0"/>
              <a:t>-II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(500kg</a:t>
            </a:r>
            <a:r>
              <a:rPr lang="zh-CN" altLang="en-US" sz="2400" dirty="0" smtClean="0"/>
              <a:t>级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，继续成功运行</a:t>
            </a:r>
            <a:r>
              <a:rPr lang="en-US" altLang="zh-CN" sz="2400" dirty="0" smtClean="0"/>
              <a:t>;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19.1+79.6+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77.1</a:t>
            </a:r>
            <a:r>
              <a:rPr lang="zh-CN" altLang="en-US" sz="2400" dirty="0" smtClean="0"/>
              <a:t>天</a:t>
            </a:r>
            <a:r>
              <a:rPr lang="en-US" altLang="zh-CN" sz="2400" dirty="0" smtClean="0"/>
              <a:t>Run8,9,10</a:t>
            </a:r>
            <a:r>
              <a:rPr lang="en-US" altLang="zh-CN" sz="2400" dirty="0"/>
              <a:t>;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没有发现暗物质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但取得了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世界领先乃至最好</a:t>
            </a:r>
            <a:r>
              <a:rPr lang="zh-CN" altLang="en-US" sz="2400" dirty="0" smtClean="0"/>
              <a:t>的结果。</a:t>
            </a:r>
            <a:endParaRPr lang="en-US" altLang="zh-CN" sz="2400" dirty="0"/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zh-CN" altLang="en-US" sz="2400" dirty="0" smtClean="0"/>
              <a:t>过去一年取得了不少重要阶段性成果</a:t>
            </a:r>
            <a:endParaRPr lang="en-US" altLang="zh-CN" sz="2400" dirty="0" smtClean="0"/>
          </a:p>
          <a:p>
            <a:pPr lvl="1" algn="l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sz="2000" dirty="0" smtClean="0"/>
              <a:t>ER/NR</a:t>
            </a:r>
            <a:r>
              <a:rPr lang="zh-CN" altLang="en-US" sz="2000" dirty="0" smtClean="0"/>
              <a:t>刻度；精馏除</a:t>
            </a:r>
            <a:r>
              <a:rPr lang="en-US" altLang="zh-CN" sz="2000" dirty="0" smtClean="0"/>
              <a:t>Kr/T;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sz="2000" dirty="0" smtClean="0"/>
              <a:t>WIMP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Spin-dep+Spin-Indep</a:t>
            </a:r>
            <a:r>
              <a:rPr lang="zh-CN" altLang="en-US" sz="2000" dirty="0" smtClean="0"/>
              <a:t>结果发表</a:t>
            </a:r>
            <a:endParaRPr lang="en-US" altLang="zh-CN" sz="2000" dirty="0" smtClean="0"/>
          </a:p>
          <a:p>
            <a:pPr lvl="1" algn="l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sz="2000" dirty="0" err="1" smtClean="0"/>
              <a:t>Axion</a:t>
            </a:r>
            <a:r>
              <a:rPr lang="zh-CN" altLang="en-US" sz="2000" dirty="0" smtClean="0"/>
              <a:t>结果</a:t>
            </a:r>
            <a:endParaRPr lang="en-US" altLang="zh-CN" sz="2000" dirty="0" smtClean="0"/>
          </a:p>
          <a:p>
            <a:pPr lvl="1" algn="l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sz="2400" dirty="0" err="1" smtClean="0"/>
              <a:t>Inelestic</a:t>
            </a:r>
            <a:r>
              <a:rPr lang="zh-CN" altLang="en-US" sz="2400" dirty="0" smtClean="0"/>
              <a:t> 结果</a:t>
            </a:r>
            <a:endParaRPr lang="en-US" altLang="zh-CN" sz="2400" dirty="0" smtClean="0"/>
          </a:p>
          <a:p>
            <a:pPr lvl="1" algn="l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dirty="0" smtClean="0"/>
              <a:t>Dark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Photon</a:t>
            </a:r>
            <a:r>
              <a:rPr lang="is-IS" altLang="zh-CN" dirty="0" smtClean="0"/>
              <a:t>…</a:t>
            </a:r>
            <a:r>
              <a:rPr lang="zh-CN" altLang="en-US" dirty="0" smtClean="0"/>
              <a:t>结果</a:t>
            </a:r>
            <a:endParaRPr lang="en-US" altLang="zh-CN" sz="2400" dirty="0" smtClean="0"/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zh-CN" altLang="en-US" sz="2400" dirty="0" smtClean="0"/>
              <a:t>培养</a:t>
            </a:r>
            <a:r>
              <a:rPr lang="zh-CN" altLang="en-US" sz="2400" dirty="0" smtClean="0"/>
              <a:t>了人才队伍、在国际合作交流下，增大了影响力</a:t>
            </a:r>
            <a:endParaRPr lang="en-US" altLang="zh-CN" sz="2400" dirty="0" smtClean="0"/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zh-CN" altLang="en-US" sz="2400" b="1" dirty="0" smtClean="0">
                <a:solidFill>
                  <a:srgbClr val="FF0000"/>
                </a:solidFill>
              </a:rPr>
              <a:t>上述成功经验，为下一步运行和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nT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升级计划打下坚实基础</a:t>
            </a:r>
            <a:r>
              <a:rPr lang="zh-CN" altLang="en-US" sz="2400" b="1" dirty="0">
                <a:solidFill>
                  <a:srgbClr val="FF0000"/>
                </a:solidFill>
              </a:rPr>
              <a:t>！</a:t>
            </a:r>
            <a:r>
              <a:rPr lang="en-US" altLang="zh-CN" sz="2400" dirty="0" smtClean="0"/>
              <a:t> 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1133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实验过去一年的运行状况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altLang="zh-CN" smtClean="0">
                <a:solidFill>
                  <a:srgbClr val="D6ECFF"/>
                </a:solidFill>
              </a:rPr>
              <a:pPr/>
              <a:t>3</a:t>
            </a:fld>
            <a:endParaRPr lang="en-US" altLang="en-US">
              <a:solidFill>
                <a:srgbClr val="D6ECFF"/>
              </a:solidFill>
            </a:endParaRPr>
          </a:p>
        </p:txBody>
      </p:sp>
      <p:sp>
        <p:nvSpPr>
          <p:cNvPr id="34" name="矩形 1"/>
          <p:cNvSpPr/>
          <p:nvPr/>
        </p:nvSpPr>
        <p:spPr>
          <a:xfrm>
            <a:off x="1277717" y="5303600"/>
            <a:ext cx="6345580" cy="100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l"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lang="en-US" altLang="zh-CN" sz="2400" dirty="0" smtClean="0">
                <a:solidFill>
                  <a:srgbClr val="2136EC"/>
                </a:solidFill>
                <a:latin typeface="Franklin Gothic Book" panose="020B0503020102020204" pitchFamily="34" charset="0"/>
              </a:rPr>
              <a:t>Run8</a:t>
            </a:r>
            <a:r>
              <a:rPr lang="zh-CN" altLang="en-US" sz="2400" dirty="0" smtClean="0">
                <a:solidFill>
                  <a:srgbClr val="2136EC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2400" dirty="0" smtClean="0">
                <a:solidFill>
                  <a:srgbClr val="2136EC"/>
                </a:solidFill>
                <a:latin typeface="Franklin Gothic Book" panose="020B0503020102020204" pitchFamily="34" charset="0"/>
              </a:rPr>
              <a:t>=19.1 </a:t>
            </a:r>
            <a:r>
              <a:rPr lang="en-US" altLang="zh-CN" sz="2400" dirty="0">
                <a:solidFill>
                  <a:srgbClr val="2136EC"/>
                </a:solidFill>
                <a:latin typeface="Franklin Gothic Book" panose="020B0503020102020204" pitchFamily="34" charset="0"/>
              </a:rPr>
              <a:t>days</a:t>
            </a:r>
            <a:r>
              <a:rPr lang="en-US" altLang="zh-CN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, exposure:  </a:t>
            </a:r>
            <a:r>
              <a:rPr lang="zh-CN" altLang="en-US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 </a:t>
            </a:r>
            <a:r>
              <a:rPr lang="en-US" altLang="zh-CN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6.8 ton-day</a:t>
            </a:r>
            <a:endParaRPr lang="en-US" altLang="zh-CN" sz="2400" dirty="0" smtClean="0">
              <a:solidFill>
                <a:srgbClr val="2136EC"/>
              </a:solidFill>
              <a:latin typeface="Franklin Gothic Book" panose="020B05030201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lang="en-US" altLang="zh-CN" sz="2400" dirty="0" smtClean="0">
                <a:solidFill>
                  <a:srgbClr val="2136EC"/>
                </a:solidFill>
                <a:latin typeface="Franklin Gothic Book" panose="020B0503020102020204" pitchFamily="34" charset="0"/>
              </a:rPr>
              <a:t>Run9 =79.6 </a:t>
            </a:r>
            <a:r>
              <a:rPr lang="en-US" altLang="zh-CN" sz="2400" dirty="0">
                <a:solidFill>
                  <a:srgbClr val="2136EC"/>
                </a:solidFill>
                <a:latin typeface="Franklin Gothic Book" panose="020B0503020102020204" pitchFamily="34" charset="0"/>
              </a:rPr>
              <a:t>days</a:t>
            </a:r>
            <a:r>
              <a:rPr lang="en-US" altLang="zh-CN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, </a:t>
            </a:r>
            <a:r>
              <a:rPr lang="en-US" altLang="zh-CN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exposure:  26.2 ton-day</a:t>
            </a:r>
          </a:p>
          <a:p>
            <a:pPr marL="342900" indent="-342900" algn="l"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lang="en-US" altLang="zh-CN" sz="2400" dirty="0" smtClean="0">
                <a:solidFill>
                  <a:srgbClr val="2136EC"/>
                </a:solidFill>
                <a:latin typeface="Franklin Gothic Book" panose="020B0503020102020204" pitchFamily="34" charset="0"/>
              </a:rPr>
              <a:t>Run10 =77.1 days</a:t>
            </a:r>
            <a:r>
              <a:rPr lang="en-US" altLang="zh-CN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, exposure: 27.9 ton-day</a:t>
            </a:r>
            <a:endParaRPr lang="en-US" altLang="zh-CN" sz="2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Largest reported DM exposure to date</a:t>
            </a:r>
            <a:endParaRPr lang="en-US" altLang="zh-CN" sz="2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966974" y="3709017"/>
            <a:ext cx="7013812" cy="158279"/>
          </a:xfrm>
          <a:custGeom>
            <a:avLst/>
            <a:gdLst>
              <a:gd name="T0" fmla="*/ 1580044630 w 21600"/>
              <a:gd name="T1" fmla="*/ 548896 h 21600"/>
              <a:gd name="T2" fmla="*/ 790022315 w 21600"/>
              <a:gd name="T3" fmla="*/ 1097792 h 21600"/>
              <a:gd name="T4" fmla="*/ 0 w 21600"/>
              <a:gd name="T5" fmla="*/ 548896 h 21600"/>
              <a:gd name="T6" fmla="*/ 7900223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62128" y="2753343"/>
            <a:ext cx="7361321" cy="914400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57188" indent="-35718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FF0000"/>
              </a:solidFill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979769" y="3707466"/>
            <a:ext cx="1174336" cy="146304"/>
          </a:xfrm>
          <a:custGeom>
            <a:avLst/>
            <a:gdLst>
              <a:gd name="T0" fmla="*/ 3822367 w 21600"/>
              <a:gd name="T1" fmla="*/ 548896 h 21600"/>
              <a:gd name="T2" fmla="*/ 1911183 w 21600"/>
              <a:gd name="T3" fmla="*/ 1097792 h 21600"/>
              <a:gd name="T4" fmla="*/ 0 w 21600"/>
              <a:gd name="T5" fmla="*/ 548896 h 21600"/>
              <a:gd name="T6" fmla="*/ 191118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ysClr val="window" lastClr="FFFFFF"/>
            </a:solidFill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953398" y="2752592"/>
            <a:ext cx="661987" cy="933450"/>
          </a:xfrm>
          <a:prstGeom prst="chevron">
            <a:avLst>
              <a:gd name="adj" fmla="val 55472"/>
            </a:avLst>
          </a:prstGeom>
          <a:gradFill rotWithShape="1">
            <a:gsLst>
              <a:gs pos="0">
                <a:srgbClr val="2676FF"/>
              </a:gs>
              <a:gs pos="50000">
                <a:srgbClr val="2676FF">
                  <a:lumMod val="75000"/>
                </a:srgbClr>
              </a:gs>
              <a:gs pos="100000">
                <a:srgbClr val="2676FF"/>
              </a:gs>
            </a:gsLst>
            <a:lin ang="18900000" scaled="1"/>
          </a:gradFill>
          <a:ln w="9525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729634" y="3708097"/>
            <a:ext cx="292100" cy="146304"/>
          </a:xfrm>
          <a:custGeom>
            <a:avLst/>
            <a:gdLst>
              <a:gd name="T0" fmla="*/ 3822367 w 21600"/>
              <a:gd name="T1" fmla="*/ 548896 h 21600"/>
              <a:gd name="T2" fmla="*/ 1911183 w 21600"/>
              <a:gd name="T3" fmla="*/ 1097792 h 21600"/>
              <a:gd name="T4" fmla="*/ 0 w 21600"/>
              <a:gd name="T5" fmla="*/ 548896 h 21600"/>
              <a:gd name="T6" fmla="*/ 191118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ysClr val="window" lastClr="FFFFFF"/>
            </a:solidFill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710038" y="2753356"/>
            <a:ext cx="660400" cy="933450"/>
          </a:xfrm>
          <a:prstGeom prst="chevron">
            <a:avLst>
              <a:gd name="adj" fmla="val 55472"/>
            </a:avLst>
          </a:prstGeom>
          <a:gradFill rotWithShape="1">
            <a:gsLst>
              <a:gs pos="0">
                <a:srgbClr val="2676FF"/>
              </a:gs>
              <a:gs pos="50000">
                <a:srgbClr val="2676FF">
                  <a:lumMod val="75000"/>
                </a:srgbClr>
              </a:gs>
              <a:gs pos="100000">
                <a:srgbClr val="2676FF"/>
              </a:gs>
            </a:gsLst>
            <a:lin ang="18900000" scaled="1"/>
          </a:gradFill>
          <a:ln w="9525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sp>
        <p:nvSpPr>
          <p:cNvPr id="13" name="TextBox 18"/>
          <p:cNvSpPr txBox="1"/>
          <p:nvPr/>
        </p:nvSpPr>
        <p:spPr bwMode="auto">
          <a:xfrm>
            <a:off x="1112306" y="3042268"/>
            <a:ext cx="7239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i="0" kern="0" dirty="0" smtClean="0">
                <a:latin typeface="Franklin Gothic Book" panose="020B0503020102020204" pitchFamily="34" charset="0"/>
                <a:ea typeface="微软雅黑" pitchFamily="34" charset="-122"/>
              </a:rPr>
              <a:t>2015</a:t>
            </a:r>
            <a:endParaRPr lang="zh-CN" altLang="en-US" i="0" kern="0" dirty="0"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sp>
        <p:nvSpPr>
          <p:cNvPr id="14" name="TextBox 18"/>
          <p:cNvSpPr txBox="1"/>
          <p:nvPr/>
        </p:nvSpPr>
        <p:spPr bwMode="auto">
          <a:xfrm>
            <a:off x="4060377" y="3024805"/>
            <a:ext cx="722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i="0" kern="0" dirty="0" smtClean="0">
                <a:latin typeface="Franklin Gothic Book" panose="020B0503020102020204" pitchFamily="34" charset="0"/>
                <a:ea typeface="微软雅黑" pitchFamily="34" charset="-122"/>
              </a:rPr>
              <a:t>2016</a:t>
            </a:r>
            <a:endParaRPr lang="zh-CN" altLang="en-US" i="0" kern="0" dirty="0"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grpSp>
        <p:nvGrpSpPr>
          <p:cNvPr id="15" name="组合 32"/>
          <p:cNvGrpSpPr>
            <a:grpSpLocks/>
          </p:cNvGrpSpPr>
          <p:nvPr/>
        </p:nvGrpSpPr>
        <p:grpSpPr bwMode="auto">
          <a:xfrm>
            <a:off x="1728882" y="3639168"/>
            <a:ext cx="3122613" cy="1470025"/>
            <a:chOff x="941884" y="3983470"/>
            <a:chExt cx="2542451" cy="1470013"/>
          </a:xfrm>
        </p:grpSpPr>
        <p:cxnSp>
          <p:nvCxnSpPr>
            <p:cNvPr id="16" name="直接连接符 33"/>
            <p:cNvCxnSpPr>
              <a:cxnSpLocks noChangeShapeType="1"/>
            </p:cNvCxnSpPr>
            <p:nvPr/>
          </p:nvCxnSpPr>
          <p:spPr bwMode="auto">
            <a:xfrm>
              <a:off x="941884" y="3983470"/>
              <a:ext cx="0" cy="1358533"/>
            </a:xfrm>
            <a:prstGeom prst="line">
              <a:avLst/>
            </a:prstGeom>
            <a:noFill/>
            <a:ln w="9525" algn="ctr">
              <a:solidFill>
                <a:srgbClr val="888888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34"/>
            <p:cNvSpPr txBox="1">
              <a:spLocks noChangeArrowheads="1"/>
            </p:cNvSpPr>
            <p:nvPr/>
          </p:nvSpPr>
          <p:spPr bwMode="auto">
            <a:xfrm>
              <a:off x="1016856" y="4253331"/>
              <a:ext cx="2467479" cy="120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latin typeface="Franklin Gothic Book" panose="020B0503020102020204" pitchFamily="34" charset="0"/>
                </a:rPr>
                <a:t>Nov. 22 – Dec. 14, Physics commission </a:t>
              </a:r>
              <a:r>
                <a:rPr lang="en-US" altLang="zh-CN" sz="1800" dirty="0" smtClean="0">
                  <a:latin typeface="Franklin Gothic Book" panose="020B0503020102020204" pitchFamily="34" charset="0"/>
                </a:rPr>
                <a:t>(</a:t>
              </a:r>
              <a:r>
                <a:rPr lang="en-US" altLang="zh-CN" sz="1800" dirty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R</a:t>
              </a:r>
              <a:r>
                <a:rPr lang="en-US" altLang="zh-CN" sz="1800" dirty="0" smtClean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un8</a:t>
              </a:r>
              <a:r>
                <a:rPr lang="en-US" altLang="zh-CN" sz="1800" dirty="0">
                  <a:latin typeface="Franklin Gothic Book" panose="020B0503020102020204" pitchFamily="34" charset="0"/>
                </a:rPr>
                <a:t>, 19.1 days, stopped due to high Krypton background)</a:t>
              </a:r>
            </a:p>
          </p:txBody>
        </p:sp>
      </p:grpSp>
      <p:grpSp>
        <p:nvGrpSpPr>
          <p:cNvPr id="18" name="组合 32"/>
          <p:cNvGrpSpPr>
            <a:grpSpLocks/>
          </p:cNvGrpSpPr>
          <p:nvPr/>
        </p:nvGrpSpPr>
        <p:grpSpPr bwMode="auto">
          <a:xfrm>
            <a:off x="3000107" y="1471705"/>
            <a:ext cx="2284648" cy="2414495"/>
            <a:chOff x="941884" y="3746199"/>
            <a:chExt cx="1956216" cy="1595804"/>
          </a:xfrm>
        </p:grpSpPr>
        <p:cxnSp>
          <p:nvCxnSpPr>
            <p:cNvPr id="19" name="直接连接符 33"/>
            <p:cNvCxnSpPr>
              <a:cxnSpLocks noChangeShapeType="1"/>
            </p:cNvCxnSpPr>
            <p:nvPr/>
          </p:nvCxnSpPr>
          <p:spPr bwMode="auto">
            <a:xfrm>
              <a:off x="941884" y="3983470"/>
              <a:ext cx="0" cy="1358533"/>
            </a:xfrm>
            <a:prstGeom prst="line">
              <a:avLst/>
            </a:prstGeom>
            <a:noFill/>
            <a:ln w="9525" algn="ctr">
              <a:solidFill>
                <a:srgbClr val="888888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34"/>
            <p:cNvSpPr txBox="1"/>
            <p:nvPr/>
          </p:nvSpPr>
          <p:spPr>
            <a:xfrm>
              <a:off x="986871" y="3746199"/>
              <a:ext cx="1911229" cy="793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>
                  <a:latin typeface="Franklin Gothic Book" panose="020B0503020102020204" pitchFamily="34" charset="0"/>
                </a:rPr>
                <a:t>Mar. 9 – June 30, low background with 10-fold reduction of Kr  </a:t>
              </a:r>
              <a:r>
                <a:rPr lang="en-US" altLang="zh-CN" sz="1800" dirty="0" smtClean="0">
                  <a:latin typeface="Franklin Gothic Book" panose="020B0503020102020204" pitchFamily="34" charset="0"/>
                </a:rPr>
                <a:t>(</a:t>
              </a:r>
              <a:r>
                <a:rPr lang="en-US" altLang="zh-CN" sz="1800" dirty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R</a:t>
              </a:r>
              <a:r>
                <a:rPr lang="en-US" altLang="zh-CN" sz="1800" dirty="0" smtClean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un9</a:t>
              </a:r>
              <a:r>
                <a:rPr lang="en-US" altLang="zh-CN" sz="1800" dirty="0">
                  <a:latin typeface="Franklin Gothic Book" panose="020B0503020102020204" pitchFamily="34" charset="0"/>
                </a:rPr>
                <a:t>, 79.6 days) </a:t>
              </a:r>
              <a:endParaRPr lang="zh-CN" altLang="en-US" sz="1800" kern="0" dirty="0">
                <a:solidFill>
                  <a:srgbClr val="646464"/>
                </a:solidFill>
                <a:latin typeface="Franklin Gothic Book" panose="020B05030201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5430276" y="1518256"/>
            <a:ext cx="2278063" cy="2364016"/>
            <a:chOff x="941884" y="3836751"/>
            <a:chExt cx="1956216" cy="2362205"/>
          </a:xfrm>
        </p:grpSpPr>
        <p:cxnSp>
          <p:nvCxnSpPr>
            <p:cNvPr id="22" name="直接连接符 33"/>
            <p:cNvCxnSpPr>
              <a:cxnSpLocks noChangeShapeType="1"/>
            </p:cNvCxnSpPr>
            <p:nvPr/>
          </p:nvCxnSpPr>
          <p:spPr bwMode="auto">
            <a:xfrm>
              <a:off x="941884" y="4110212"/>
              <a:ext cx="0" cy="2088744"/>
            </a:xfrm>
            <a:prstGeom prst="line">
              <a:avLst/>
            </a:prstGeom>
            <a:noFill/>
            <a:ln w="9525" algn="ctr">
              <a:solidFill>
                <a:srgbClr val="888888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34"/>
            <p:cNvSpPr txBox="1"/>
            <p:nvPr/>
          </p:nvSpPr>
          <p:spPr>
            <a:xfrm>
              <a:off x="986871" y="3836751"/>
              <a:ext cx="1911229" cy="1199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 smtClean="0">
                  <a:latin typeface="Franklin Gothic Book" panose="020B0503020102020204" pitchFamily="34" charset="0"/>
                </a:rPr>
                <a:t>Nov. 2016 – </a:t>
              </a:r>
              <a:r>
                <a:rPr lang="en-US" altLang="zh-CN" sz="1800" dirty="0">
                  <a:latin typeface="Franklin Gothic Book" panose="020B0503020102020204" pitchFamily="34" charset="0"/>
                </a:rPr>
                <a:t>Mar.</a:t>
              </a:r>
              <a:r>
                <a:rPr lang="en-US" altLang="zh-CN" sz="1800" dirty="0" smtClean="0">
                  <a:latin typeface="Franklin Gothic Book" panose="020B0503020102020204" pitchFamily="34" charset="0"/>
                </a:rPr>
                <a:t> 2017, 2</a:t>
              </a:r>
              <a:r>
                <a:rPr lang="en-US" altLang="zh-CN" sz="1800" baseline="30000" dirty="0" smtClean="0">
                  <a:latin typeface="Franklin Gothic Book" panose="020B0503020102020204" pitchFamily="34" charset="0"/>
                </a:rPr>
                <a:t>nd</a:t>
              </a:r>
              <a:r>
                <a:rPr lang="en-US" altLang="zh-CN" sz="1800" dirty="0">
                  <a:latin typeface="Franklin Gothic Book" panose="020B0503020102020204" pitchFamily="34" charset="0"/>
                </a:rPr>
                <a:t> </a:t>
              </a:r>
              <a:r>
                <a:rPr lang="en-US" altLang="zh-CN" sz="1800" dirty="0" smtClean="0">
                  <a:latin typeface="Franklin Gothic Book" panose="020B0503020102020204" pitchFamily="34" charset="0"/>
                </a:rPr>
                <a:t>distillation  campaign and recommissioning</a:t>
              </a:r>
              <a:endParaRPr lang="zh-CN" altLang="en-US" sz="1800" kern="0" dirty="0">
                <a:solidFill>
                  <a:srgbClr val="646464"/>
                </a:solidFill>
                <a:latin typeface="Franklin Gothic Book" panose="020B05030201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6934795" y="3715555"/>
            <a:ext cx="1045991" cy="136767"/>
          </a:xfrm>
          <a:custGeom>
            <a:avLst/>
            <a:gdLst>
              <a:gd name="T0" fmla="*/ 3822367 w 21600"/>
              <a:gd name="T1" fmla="*/ 548896 h 21600"/>
              <a:gd name="T2" fmla="*/ 1911183 w 21600"/>
              <a:gd name="T3" fmla="*/ 1097792 h 21600"/>
              <a:gd name="T4" fmla="*/ 0 w 21600"/>
              <a:gd name="T5" fmla="*/ 548896 h 21600"/>
              <a:gd name="T6" fmla="*/ 191118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ysClr val="window" lastClr="FFFFFF"/>
            </a:solidFill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699666" y="3700108"/>
            <a:ext cx="705325" cy="160165"/>
          </a:xfrm>
          <a:custGeom>
            <a:avLst/>
            <a:gdLst>
              <a:gd name="T0" fmla="*/ 3822367 w 21600"/>
              <a:gd name="T1" fmla="*/ 548896 h 21600"/>
              <a:gd name="T2" fmla="*/ 1911183 w 21600"/>
              <a:gd name="T3" fmla="*/ 1097792 h 21600"/>
              <a:gd name="T4" fmla="*/ 0 w 21600"/>
              <a:gd name="T5" fmla="*/ 548896 h 21600"/>
              <a:gd name="T6" fmla="*/ 191118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ysClr val="window" lastClr="FFFFFF"/>
            </a:solidFill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sp>
        <p:nvSpPr>
          <p:cNvPr id="26" name="TextBox 34"/>
          <p:cNvSpPr txBox="1">
            <a:spLocks noChangeArrowheads="1"/>
          </p:cNvSpPr>
          <p:nvPr/>
        </p:nvSpPr>
        <p:spPr bwMode="auto">
          <a:xfrm>
            <a:off x="4782691" y="3979352"/>
            <a:ext cx="18121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Franklin Gothic Book" panose="020B0503020102020204" pitchFamily="34" charset="0"/>
              </a:rPr>
              <a:t>Jul </a:t>
            </a:r>
            <a:r>
              <a:rPr lang="mr-IN" altLang="zh-CN" sz="1800" dirty="0" smtClean="0">
                <a:latin typeface="Franklin Gothic Book" panose="020B0503020102020204" pitchFamily="34" charset="0"/>
              </a:rPr>
              <a:t>–</a:t>
            </a:r>
            <a:r>
              <a:rPr lang="en-US" altLang="zh-CN" sz="1800" dirty="0" smtClean="0">
                <a:latin typeface="Franklin Gothic Book" panose="020B0503020102020204" pitchFamily="34" charset="0"/>
              </a:rPr>
              <a:t> Oct, ER calibration &amp; tritium removal</a:t>
            </a:r>
            <a:endParaRPr lang="en-US" altLang="zh-CN" sz="1800" dirty="0">
              <a:latin typeface="Franklin Gothic Book" panose="020B0503020102020204" pitchFamily="34" charset="0"/>
            </a:endParaRPr>
          </a:p>
        </p:txBody>
      </p:sp>
      <p:cxnSp>
        <p:nvCxnSpPr>
          <p:cNvPr id="27" name="直接连接符 33"/>
          <p:cNvCxnSpPr>
            <a:cxnSpLocks noChangeShapeType="1"/>
          </p:cNvCxnSpPr>
          <p:nvPr/>
        </p:nvCxnSpPr>
        <p:spPr bwMode="auto">
          <a:xfrm>
            <a:off x="4675596" y="3686619"/>
            <a:ext cx="0" cy="1359572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18"/>
          <p:cNvSpPr txBox="1"/>
          <p:nvPr/>
        </p:nvSpPr>
        <p:spPr bwMode="auto">
          <a:xfrm>
            <a:off x="6900022" y="3024805"/>
            <a:ext cx="7232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i="0" kern="0" dirty="0" smtClean="0">
                <a:latin typeface="Franklin Gothic Book" panose="020B0503020102020204" pitchFamily="34" charset="0"/>
                <a:ea typeface="微软雅黑" pitchFamily="34" charset="-122"/>
              </a:rPr>
              <a:t>2017</a:t>
            </a:r>
            <a:endParaRPr lang="zh-CN" altLang="en-US" i="0" kern="0" dirty="0">
              <a:latin typeface="Franklin Gothic Book" panose="020B0503020102020204" pitchFamily="34" charset="0"/>
              <a:ea typeface="微软雅黑" pitchFamily="34" charset="-122"/>
            </a:endParaRPr>
          </a:p>
        </p:txBody>
      </p:sp>
      <p:cxnSp>
        <p:nvCxnSpPr>
          <p:cNvPr id="29" name="直接连接符 33"/>
          <p:cNvCxnSpPr>
            <a:cxnSpLocks noChangeShapeType="1"/>
          </p:cNvCxnSpPr>
          <p:nvPr/>
        </p:nvCxnSpPr>
        <p:spPr bwMode="auto">
          <a:xfrm>
            <a:off x="6910725" y="3667828"/>
            <a:ext cx="0" cy="1359572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6922667" y="3923694"/>
            <a:ext cx="18903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Franklin Gothic Book" panose="020B0503020102020204" pitchFamily="34" charset="0"/>
              </a:rPr>
              <a:t>Apr.22 </a:t>
            </a:r>
            <a:r>
              <a:rPr lang="mr-IN" altLang="zh-CN" sz="1800" dirty="0" smtClean="0">
                <a:latin typeface="Franklin Gothic Book" panose="020B0503020102020204" pitchFamily="34" charset="0"/>
              </a:rPr>
              <a:t>–</a:t>
            </a:r>
            <a:r>
              <a:rPr lang="en-US" altLang="zh-CN" sz="1800" dirty="0" smtClean="0">
                <a:latin typeface="Franklin Gothic Book" panose="020B0503020102020204" pitchFamily="34" charset="0"/>
              </a:rPr>
              <a:t> July15, dark matter data taking (</a:t>
            </a:r>
            <a:r>
              <a:rPr lang="en-US" altLang="zh-CN" sz="18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Run10</a:t>
            </a:r>
            <a:r>
              <a:rPr lang="en-US" altLang="zh-CN" sz="1800" dirty="0" smtClean="0">
                <a:latin typeface="Franklin Gothic Book" panose="020B0503020102020204" pitchFamily="34" charset="0"/>
              </a:rPr>
              <a:t>, 77.1 days)</a:t>
            </a:r>
            <a:endParaRPr lang="en-US" altLang="zh-CN" sz="1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Electron</a:t>
            </a:r>
            <a:r>
              <a:rPr lang="zh-CN" altLang="en-US" dirty="0" smtClean="0"/>
              <a:t> </a:t>
            </a:r>
            <a:r>
              <a:rPr lang="en-US" altLang="zh-CN" dirty="0" smtClean="0"/>
              <a:t>Life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757" t="5376" r="2652" b="3874"/>
          <a:stretch>
            <a:fillRect/>
          </a:stretch>
        </p:blipFill>
        <p:spPr>
          <a:xfrm>
            <a:off x="360750" y="1905000"/>
            <a:ext cx="8444778" cy="3886200"/>
          </a:xfrm>
        </p:spPr>
      </p:pic>
      <p:sp>
        <p:nvSpPr>
          <p:cNvPr id="3" name="TextBox 2"/>
          <p:cNvSpPr txBox="1"/>
          <p:nvPr/>
        </p:nvSpPr>
        <p:spPr>
          <a:xfrm>
            <a:off x="2465950" y="2438400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Run9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58387" y="2141096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能量刻度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altLang="zh-CN" smtClean="0">
                <a:solidFill>
                  <a:srgbClr val="D6ECFF"/>
                </a:solidFill>
              </a:rPr>
              <a:pPr/>
              <a:t>5</a:t>
            </a:fld>
            <a:endParaRPr lang="en-US" altLang="en-US">
              <a:solidFill>
                <a:srgbClr val="D6ECFF"/>
              </a:solidFill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47689"/>
            <a:ext cx="2805113" cy="336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6"/>
          <p:cNvSpPr txBox="1"/>
          <p:nvPr/>
        </p:nvSpPr>
        <p:spPr>
          <a:xfrm>
            <a:off x="457200" y="5118915"/>
            <a:ext cx="280511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en-US" sz="1800" dirty="0" smtClean="0">
                <a:latin typeface="+mn-lt"/>
              </a:rPr>
              <a:t>Neutron calibration: </a:t>
            </a:r>
            <a:r>
              <a:rPr lang="en-US" altLang="en-US" sz="1800" dirty="0" err="1" smtClean="0">
                <a:latin typeface="+mn-lt"/>
              </a:rPr>
              <a:t>AmBe</a:t>
            </a:r>
            <a:r>
              <a:rPr lang="en-US" altLang="en-US" sz="1800" dirty="0" smtClean="0">
                <a:latin typeface="+mn-lt"/>
              </a:rPr>
              <a:t> source deployed</a:t>
            </a:r>
          </a:p>
          <a:p>
            <a:pPr lvl="0"/>
            <a:endParaRPr lang="en-US" altLang="en-US" sz="1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5745628" y="4703416"/>
            <a:ext cx="27889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en-US" sz="1600" dirty="0" smtClean="0">
                <a:latin typeface="+mn-lt"/>
                <a:ea typeface="宋体" panose="02010600030101010101" pitchFamily="2" charset="-122"/>
              </a:rPr>
              <a:t>ER </a:t>
            </a:r>
            <a:r>
              <a:rPr lang="en-US" altLang="en-US" sz="1600" dirty="0">
                <a:latin typeface="+mn-lt"/>
                <a:ea typeface="宋体" panose="02010600030101010101" pitchFamily="2" charset="-122"/>
              </a:rPr>
              <a:t>calibration using </a:t>
            </a:r>
            <a:r>
              <a:rPr lang="en-US" altLang="en-US" sz="1600" dirty="0" err="1">
                <a:latin typeface="+mn-lt"/>
                <a:ea typeface="宋体" panose="02010600030101010101" pitchFamily="2" charset="-122"/>
              </a:rPr>
              <a:t>tritiated</a:t>
            </a:r>
            <a:r>
              <a:rPr lang="en-US" altLang="en-US" sz="1600" dirty="0">
                <a:latin typeface="+mn-lt"/>
                <a:ea typeface="宋体" panose="02010600030101010101" pitchFamily="2" charset="-122"/>
              </a:rPr>
              <a:t> </a:t>
            </a:r>
            <a:r>
              <a:rPr lang="en-US" altLang="en-US" sz="1600" dirty="0" smtClean="0">
                <a:latin typeface="+mn-lt"/>
                <a:ea typeface="宋体" panose="02010600030101010101" pitchFamily="2" charset="-122"/>
              </a:rPr>
              <a:t>methane (pioneered by LUX)</a:t>
            </a:r>
            <a:endParaRPr lang="en-US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3856755" y="5780635"/>
            <a:ext cx="447623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en-US" sz="1400" dirty="0">
                <a:latin typeface="+mn-lt"/>
                <a:ea typeface="宋体" panose="02010600030101010101" pitchFamily="2" charset="-122"/>
              </a:rPr>
              <a:t>Selected data with electron lifetime ~700 </a:t>
            </a:r>
            <a:r>
              <a:rPr lang="en-US" altLang="zh-CN" sz="1400" dirty="0">
                <a:latin typeface="+mn-lt"/>
                <a:ea typeface="宋体" panose="02010600030101010101" pitchFamily="2" charset="-122"/>
                <a:sym typeface="Symbol" panose="05050102010706020507" pitchFamily="18" charset="2"/>
              </a:rPr>
              <a:t>u</a:t>
            </a:r>
            <a:r>
              <a:rPr lang="en-US" altLang="en-US" sz="1400" dirty="0" smtClean="0">
                <a:latin typeface="+mn-lt"/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en-US" sz="1400" dirty="0">
                <a:latin typeface="+mn-lt"/>
                <a:ea typeface="宋体" panose="02010600030101010101" pitchFamily="2" charset="-122"/>
                <a:sym typeface="Symbol" panose="05050102010706020507" pitchFamily="18" charset="2"/>
              </a:rPr>
              <a:t>, ~8000 low energy ER </a:t>
            </a:r>
            <a:r>
              <a:rPr lang="en-US" altLang="en-US" sz="1400" dirty="0" smtClean="0">
                <a:latin typeface="+mn-lt"/>
                <a:ea typeface="宋体" panose="02010600030101010101" pitchFamily="2" charset="-122"/>
                <a:sym typeface="Symbol" panose="05050102010706020507" pitchFamily="18" charset="2"/>
              </a:rPr>
              <a:t>events</a:t>
            </a:r>
            <a:endParaRPr lang="en-US" altLang="en-US" sz="1400" dirty="0">
              <a:latin typeface="+mn-lt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890" y="1627300"/>
            <a:ext cx="4730368" cy="2730848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7404679" y="3757673"/>
            <a:ext cx="1038860" cy="72707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890" y="4361505"/>
            <a:ext cx="1887231" cy="13645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44"/>
          <p:cNvCxnSpPr/>
          <p:nvPr/>
        </p:nvCxnSpPr>
        <p:spPr>
          <a:xfrm>
            <a:off x="4047564" y="1279092"/>
            <a:ext cx="0" cy="5210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 &amp; ER data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6247827"/>
            <a:ext cx="7772400" cy="11346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en-US" sz="2400" dirty="0"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en-US" altLang="en-US" sz="2400" dirty="0">
                <a:ea typeface="宋体" panose="02010600030101010101" pitchFamily="2" charset="-122"/>
              </a:rPr>
              <a:t>vents leaked below the NR median: 0.53(8</a:t>
            </a:r>
            <a:r>
              <a:rPr lang="en-US" altLang="en-US" sz="2400" dirty="0" smtClean="0">
                <a:ea typeface="宋体" panose="02010600030101010101" pitchFamily="2" charset="-122"/>
              </a:rPr>
              <a:t>)%</a:t>
            </a:r>
            <a:endParaRPr lang="en-US" altLang="en-US" sz="2400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altLang="zh-CN" smtClean="0">
                <a:solidFill>
                  <a:srgbClr val="D6ECFF"/>
                </a:solidFill>
              </a:rPr>
              <a:pPr/>
              <a:t>6</a:t>
            </a:fld>
            <a:endParaRPr lang="en-US" altLang="en-US">
              <a:solidFill>
                <a:srgbClr val="D6EC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02" y="1481387"/>
            <a:ext cx="6969647" cy="4815840"/>
          </a:xfrm>
          <a:prstGeom prst="rect">
            <a:avLst/>
          </a:prstGeom>
        </p:spPr>
      </p:pic>
      <p:sp>
        <p:nvSpPr>
          <p:cNvPr id="6" name="文本框 8"/>
          <p:cNvSpPr txBox="1"/>
          <p:nvPr/>
        </p:nvSpPr>
        <p:spPr>
          <a:xfrm>
            <a:off x="4419600" y="4812268"/>
            <a:ext cx="329723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en-US" sz="1800" b="1" dirty="0">
                <a:solidFill>
                  <a:srgbClr val="FF339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99.9% NR acceptance from MC</a:t>
            </a:r>
          </a:p>
        </p:txBody>
      </p:sp>
      <p:sp>
        <p:nvSpPr>
          <p:cNvPr id="7" name="文本框 11"/>
          <p:cNvSpPr txBox="1"/>
          <p:nvPr/>
        </p:nvSpPr>
        <p:spPr>
          <a:xfrm rot="903542">
            <a:off x="2458116" y="4433059"/>
            <a:ext cx="1325562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en-US" sz="1800" b="1" dirty="0">
                <a:solidFill>
                  <a:srgbClr val="FF339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S2&gt;100PE</a:t>
            </a:r>
          </a:p>
        </p:txBody>
      </p:sp>
      <p:sp>
        <p:nvSpPr>
          <p:cNvPr id="8" name="文本框 6"/>
          <p:cNvSpPr txBox="1"/>
          <p:nvPr/>
        </p:nvSpPr>
        <p:spPr>
          <a:xfrm rot="417151">
            <a:off x="3747130" y="4070352"/>
            <a:ext cx="296097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en-US" sz="2000" b="1" dirty="0" err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AmBe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band median</a:t>
            </a:r>
          </a:p>
        </p:txBody>
      </p:sp>
      <p:sp>
        <p:nvSpPr>
          <p:cNvPr id="9" name="矩形 6"/>
          <p:cNvSpPr/>
          <p:nvPr/>
        </p:nvSpPr>
        <p:spPr>
          <a:xfrm>
            <a:off x="3808762" y="1762452"/>
            <a:ext cx="3844925" cy="825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Open Red circles: AmBe data </a:t>
            </a:r>
            <a:endParaRPr lang="en-US" altLang="en-US" sz="14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0" indent="0"/>
            <a:r>
              <a:rPr lang="en-US" altLang="en-US" sz="1600" b="1" dirty="0"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Solid Black dots: Tritium data</a:t>
            </a:r>
          </a:p>
          <a:p>
            <a:pPr lvl="0" indent="0"/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Solid Blue line: Run9+Run10 median</a:t>
            </a:r>
          </a:p>
        </p:txBody>
      </p:sp>
    </p:spTree>
    <p:extLst>
      <p:ext uri="{BB962C8B-B14F-4D97-AF65-F5344CB8AC3E}">
        <p14:creationId xmlns:p14="http://schemas.microsoft.com/office/powerpoint/2010/main" val="6761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Extracting </a:t>
            </a:r>
            <a:r>
              <a:rPr lang="en-US" altLang="zh-CN" dirty="0" smtClean="0"/>
              <a:t>Det.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,25OCT2016 @SJTU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130300" y="1447800"/>
            <a:ext cx="4737100" cy="971550"/>
            <a:chOff x="2027238" y="1128713"/>
            <a:chExt cx="4737100" cy="971550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238" y="1128713"/>
              <a:ext cx="47371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883025" y="1676401"/>
              <a:ext cx="633413" cy="2905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40300" y="1677988"/>
              <a:ext cx="633413" cy="2905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37250" y="1679576"/>
              <a:ext cx="631825" cy="2905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386512" y="1747838"/>
            <a:ext cx="1690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/>
              <a:t>W = 13.7 eV</a:t>
            </a:r>
            <a:endParaRPr lang="zh-CN" altLang="en-US" sz="2400" dirty="0"/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40" y="2495550"/>
            <a:ext cx="446724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09562" y="2488288"/>
            <a:ext cx="3733800" cy="36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255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PDE:</a:t>
            </a:r>
            <a:r>
              <a:rPr lang="zh-CN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ym typeface="Symbol" panose="05050102010706020507" pitchFamily="18" charset="2"/>
              </a:rPr>
              <a:t>Photon</a:t>
            </a:r>
            <a:r>
              <a:rPr lang="zh-CN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 err="1" smtClean="0">
                <a:sym typeface="Symbol" panose="05050102010706020507" pitchFamily="18" charset="2"/>
              </a:rPr>
              <a:t>Det</a:t>
            </a:r>
            <a:r>
              <a:rPr lang="zh-CN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ym typeface="Symbol" panose="05050102010706020507" pitchFamily="18" charset="2"/>
              </a:rPr>
              <a:t>Eff.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>
                <a:solidFill>
                  <a:srgbClr val="0070C0"/>
                </a:solidFill>
                <a:sym typeface="Symbol" panose="05050102010706020507" pitchFamily="18" charset="2"/>
              </a:rPr>
              <a:t>EEE:</a:t>
            </a:r>
            <a:r>
              <a:rPr lang="zh-CN" altLang="en-US" sz="2400" dirty="0" smtClean="0">
                <a:sym typeface="Symbol" panose="05050102010706020507" pitchFamily="18" charset="2"/>
              </a:rPr>
              <a:t>  </a:t>
            </a:r>
            <a:r>
              <a:rPr lang="en-US" altLang="zh-CN" sz="2400" dirty="0" smtClean="0">
                <a:sym typeface="Symbol" panose="05050102010706020507" pitchFamily="18" charset="2"/>
              </a:rPr>
              <a:t>Electron</a:t>
            </a:r>
            <a:r>
              <a:rPr lang="zh-CN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 err="1" smtClean="0">
                <a:sym typeface="Symbol" panose="05050102010706020507" pitchFamily="18" charset="2"/>
              </a:rPr>
              <a:t>Extr</a:t>
            </a:r>
            <a:r>
              <a:rPr lang="en-US" altLang="zh-CN" sz="2400" dirty="0" smtClean="0">
                <a:sym typeface="Symbol" panose="05050102010706020507" pitchFamily="18" charset="2"/>
              </a:rPr>
              <a:t>.</a:t>
            </a:r>
            <a:r>
              <a:rPr lang="zh-CN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ym typeface="Symbol" panose="05050102010706020507" pitchFamily="18" charset="2"/>
              </a:rPr>
              <a:t>Eff.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>
                <a:solidFill>
                  <a:srgbClr val="0070C0"/>
                </a:solidFill>
                <a:sym typeface="Symbol" panose="05050102010706020507" pitchFamily="18" charset="2"/>
              </a:rPr>
              <a:t>SEG:</a:t>
            </a:r>
            <a:r>
              <a:rPr lang="zh-CN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ym typeface="Symbol" panose="05050102010706020507" pitchFamily="18" charset="2"/>
              </a:rPr>
              <a:t>Single</a:t>
            </a:r>
            <a:r>
              <a:rPr lang="zh-CN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ym typeface="Symbol" panose="05050102010706020507" pitchFamily="18" charset="2"/>
              </a:rPr>
              <a:t>Electron</a:t>
            </a:r>
            <a:r>
              <a:rPr lang="zh-CN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ym typeface="Symbol" panose="05050102010706020507" pitchFamily="18" charset="2"/>
              </a:rPr>
              <a:t>Gain.</a:t>
            </a:r>
          </a:p>
          <a:p>
            <a:pPr marL="109537" indent="0" algn="just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68000"/>
              <a:buFont typeface="Arial" panose="020B0604020202020204" pitchFamily="34" charset="0"/>
              <a:buNone/>
              <a:defRPr/>
            </a:pPr>
            <a:endParaRPr lang="en-US" altLang="zh-CN" sz="2400" dirty="0" smtClean="0">
              <a:sym typeface="Symbol" panose="05050102010706020507" pitchFamily="18" charset="2"/>
            </a:endParaRPr>
          </a:p>
          <a:p>
            <a:pPr marL="1147763" indent="-1039813" algn="just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SEG</a:t>
            </a:r>
            <a:r>
              <a:rPr lang="zh-CN" alt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zh-CN" altLang="en-US" sz="2400" dirty="0" smtClean="0">
                <a:sym typeface="Wingdings"/>
              </a:rPr>
              <a:t> </a:t>
            </a:r>
            <a:r>
              <a:rPr lang="en-US" altLang="zh-CN" sz="2400" dirty="0" smtClean="0">
                <a:sym typeface="Wingdings"/>
              </a:rPr>
              <a:t>Determined</a:t>
            </a:r>
            <a:r>
              <a:rPr lang="zh-CN" altLang="en-US" sz="2400" dirty="0" smtClean="0">
                <a:sym typeface="Wingdings"/>
              </a:rPr>
              <a:t> </a:t>
            </a:r>
            <a:r>
              <a:rPr lang="en-US" altLang="zh-CN" sz="2400" dirty="0" smtClean="0">
                <a:sym typeface="Wingdings"/>
              </a:rPr>
              <a:t>by</a:t>
            </a:r>
            <a:r>
              <a:rPr lang="zh-CN" altLang="en-US" sz="2400" dirty="0" smtClean="0">
                <a:sym typeface="Wingdings"/>
              </a:rPr>
              <a:t>  </a:t>
            </a:r>
            <a:r>
              <a:rPr lang="en-US" altLang="zh-CN" sz="2400" dirty="0" smtClean="0">
                <a:sym typeface="Wingdings"/>
              </a:rPr>
              <a:t>identifying</a:t>
            </a:r>
            <a:r>
              <a:rPr lang="zh-CN" altLang="en-US" sz="2400" dirty="0" smtClean="0">
                <a:sym typeface="Wingdings"/>
              </a:rPr>
              <a:t> </a:t>
            </a:r>
            <a:r>
              <a:rPr lang="en-US" altLang="zh-CN" sz="2400" dirty="0" smtClean="0">
                <a:sym typeface="Wingdings"/>
              </a:rPr>
              <a:t>Single</a:t>
            </a:r>
            <a:r>
              <a:rPr lang="zh-CN" altLang="en-US" sz="2400" dirty="0" smtClean="0">
                <a:sym typeface="Wingdings"/>
              </a:rPr>
              <a:t> </a:t>
            </a:r>
            <a:r>
              <a:rPr lang="en-US" altLang="zh-CN" sz="2400" dirty="0" smtClean="0">
                <a:sym typeface="Wingdings"/>
              </a:rPr>
              <a:t>Electron</a:t>
            </a:r>
            <a:r>
              <a:rPr lang="zh-CN" altLang="en-US" sz="2400" dirty="0" smtClean="0">
                <a:sym typeface="Wingdings"/>
              </a:rPr>
              <a:t> </a:t>
            </a:r>
            <a:r>
              <a:rPr lang="en-US" altLang="zh-CN" sz="2400" dirty="0" smtClean="0">
                <a:sym typeface="Wingdings"/>
              </a:rPr>
              <a:t>Events.</a:t>
            </a:r>
          </a:p>
          <a:p>
            <a:pPr marL="1147763" indent="-1136650" algn="just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sym typeface="Wingdings"/>
              </a:rPr>
              <a:t>PDE/EEE</a:t>
            </a:r>
            <a:r>
              <a:rPr lang="zh-CN" altLang="en-US" sz="24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zh-CN" altLang="en-US" sz="24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altLang="zh-CN" sz="2400" dirty="0">
                <a:sym typeface="Wingdings"/>
              </a:rPr>
              <a:t>O</a:t>
            </a:r>
            <a:r>
              <a:rPr lang="en-US" altLang="zh-CN" sz="2400" dirty="0" smtClean="0">
                <a:sym typeface="Wingdings"/>
              </a:rPr>
              <a:t>ne</a:t>
            </a:r>
            <a:r>
              <a:rPr lang="zh-CN" altLang="en-US" sz="2400" dirty="0" smtClean="0">
                <a:sym typeface="Wingdings"/>
              </a:rPr>
              <a:t> </a:t>
            </a:r>
            <a:r>
              <a:rPr lang="en-US" altLang="zh-CN" sz="2400" dirty="0" smtClean="0">
                <a:sym typeface="Wingdings"/>
              </a:rPr>
              <a:t>Eq.;</a:t>
            </a:r>
            <a:r>
              <a:rPr lang="zh-CN" altLang="en-US" sz="2400" dirty="0" smtClean="0">
                <a:sym typeface="Wingdings"/>
              </a:rPr>
              <a:t> </a:t>
            </a:r>
            <a:r>
              <a:rPr lang="en-US" altLang="zh-CN" sz="2400" dirty="0" smtClean="0">
                <a:sym typeface="Wingdings"/>
              </a:rPr>
              <a:t>Two</a:t>
            </a:r>
            <a:r>
              <a:rPr lang="zh-CN" altLang="en-US" sz="2400" dirty="0" smtClean="0">
                <a:sym typeface="Wingdings"/>
              </a:rPr>
              <a:t> </a:t>
            </a:r>
            <a:r>
              <a:rPr lang="en-US" altLang="zh-CN" sz="2400" dirty="0" smtClean="0">
                <a:sym typeface="Wingdings"/>
              </a:rPr>
              <a:t>Variables</a:t>
            </a:r>
            <a:endParaRPr lang="en-US" altLang="zh-CN" sz="24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50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8" y="1426464"/>
            <a:ext cx="8266370" cy="47104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Detector parameters and E reconstruction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altLang="zh-CN" smtClean="0">
                <a:solidFill>
                  <a:srgbClr val="D6ECFF"/>
                </a:solidFill>
              </a:rPr>
              <a:pPr/>
              <a:t>8</a:t>
            </a:fld>
            <a:endParaRPr lang="en-US" altLang="en-US">
              <a:solidFill>
                <a:srgbClr val="D6ECFF"/>
              </a:solidFill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3639466" y="6430327"/>
            <a:ext cx="4108450" cy="3378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l"/>
            <a:r>
              <a:rPr lang="en-US" altLang="zh-CN" sz="1600">
                <a:latin typeface="+mn-lt"/>
                <a:ea typeface="宋体" panose="02010600030101010101" pitchFamily="2" charset="-122"/>
              </a:rPr>
              <a:t>PDE/EEE combined scan with </a:t>
            </a:r>
            <a:r>
              <a:rPr lang="en-US" altLang="zh-CN" sz="1600">
                <a:latin typeface="+mn-lt"/>
                <a:ea typeface="+mj-ea"/>
              </a:rPr>
              <a:t>1/</a:t>
            </a:r>
            <a:r>
              <a:rPr lang="en-US" altLang="zh-CN" sz="1600">
                <a:latin typeface="+mn-lt"/>
                <a:ea typeface="+mj-ea"/>
                <a:cs typeface="+mn-lt"/>
              </a:rPr>
              <a:t>χ</a:t>
            </a:r>
            <a:r>
              <a:rPr lang="en-US" altLang="zh-CN" sz="1600" baseline="30000">
                <a:latin typeface="+mn-lt"/>
                <a:ea typeface="+mj-ea"/>
              </a:rPr>
              <a:t>2</a:t>
            </a:r>
            <a:r>
              <a:rPr lang="en-US" altLang="zh-CN" sz="1600">
                <a:latin typeface="+mn-lt"/>
                <a:ea typeface="+mj-ea"/>
              </a:rPr>
              <a:t> </a:t>
            </a:r>
            <a:r>
              <a:rPr lang="en-US" altLang="zh-CN" sz="1600">
                <a:latin typeface="+mn-lt"/>
                <a:ea typeface="宋体" panose="02010600030101010101" pitchFamily="2" charset="-122"/>
              </a:rPr>
              <a:t>as the weight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999534" y="1779842"/>
            <a:ext cx="450850" cy="2419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671364" y="1799527"/>
            <a:ext cx="450850" cy="2419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273979" y="1807782"/>
            <a:ext cx="450850" cy="2419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23" y="1673226"/>
            <a:ext cx="3306761" cy="6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6414" y="324125"/>
            <a:ext cx="7421880" cy="990600"/>
          </a:xfrm>
        </p:spPr>
        <p:txBody>
          <a:bodyPr/>
          <a:lstStyle/>
          <a:p>
            <a:r>
              <a:rPr lang="en-US" altLang="zh-CN" dirty="0" err="1" smtClean="0"/>
              <a:t>Xe</a:t>
            </a:r>
            <a:r>
              <a:rPr lang="zh-CN" altLang="en-US" dirty="0" smtClean="0"/>
              <a:t>气重新精馏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altLang="zh-CN" smtClean="0">
                <a:solidFill>
                  <a:srgbClr val="D6ECFF"/>
                </a:solidFill>
              </a:rPr>
              <a:pPr/>
              <a:t>9</a:t>
            </a:fld>
            <a:endParaRPr lang="en-US" altLang="en-US">
              <a:solidFill>
                <a:srgbClr val="D6EC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198" y="5146661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After </a:t>
            </a:r>
            <a:r>
              <a:rPr lang="en-US" altLang="zh-CN" sz="1800" dirty="0" smtClean="0"/>
              <a:t>ER </a:t>
            </a:r>
            <a:r>
              <a:rPr lang="en-US" sz="1800" dirty="0" smtClean="0"/>
              <a:t>cal</a:t>
            </a:r>
            <a:r>
              <a:rPr lang="en-US" altLang="zh-CN" sz="1800" dirty="0" smtClean="0"/>
              <a:t>.</a:t>
            </a:r>
            <a:r>
              <a:rPr lang="en-US" sz="1800" dirty="0" smtClean="0"/>
              <a:t>, the </a:t>
            </a:r>
            <a:r>
              <a:rPr lang="en-US" altLang="zh-CN" sz="1800" dirty="0"/>
              <a:t>high</a:t>
            </a:r>
            <a:r>
              <a:rPr lang="zh-CN" altLang="en-US" sz="1800" dirty="0"/>
              <a:t> </a:t>
            </a:r>
            <a:r>
              <a:rPr lang="en-US" altLang="zh-CN" sz="1800" dirty="0"/>
              <a:t>level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en-US" sz="1800" dirty="0"/>
              <a:t> </a:t>
            </a:r>
            <a:r>
              <a:rPr lang="en-US" altLang="zh-CN" sz="1800" baseline="30000" dirty="0" smtClean="0">
                <a:solidFill>
                  <a:srgbClr val="2136EC"/>
                </a:solidFill>
              </a:rPr>
              <a:t>3</a:t>
            </a:r>
            <a:r>
              <a:rPr lang="en-US" altLang="zh-CN" sz="1800" dirty="0" smtClean="0">
                <a:solidFill>
                  <a:srgbClr val="2136EC"/>
                </a:solidFill>
              </a:rPr>
              <a:t>H</a:t>
            </a:r>
            <a:r>
              <a:rPr lang="en-US" sz="1800" dirty="0" smtClean="0">
                <a:solidFill>
                  <a:srgbClr val="2136EC"/>
                </a:solidFill>
              </a:rPr>
              <a:t> </a:t>
            </a:r>
            <a:r>
              <a:rPr lang="zh-CN" altLang="en-US" sz="1800" dirty="0" smtClean="0">
                <a:solidFill>
                  <a:srgbClr val="2136EC"/>
                </a:solidFill>
              </a:rPr>
              <a:t> </a:t>
            </a:r>
            <a:r>
              <a:rPr lang="en-US" altLang="zh-CN" sz="1800" dirty="0" smtClean="0">
                <a:solidFill>
                  <a:srgbClr val="2136EC"/>
                </a:solidFill>
              </a:rPr>
              <a:t>could</a:t>
            </a:r>
            <a:r>
              <a:rPr lang="zh-CN" altLang="en-US" sz="1800" dirty="0" smtClean="0">
                <a:solidFill>
                  <a:srgbClr val="2136EC"/>
                </a:solidFill>
              </a:rPr>
              <a:t> </a:t>
            </a:r>
            <a:r>
              <a:rPr lang="en-US" altLang="zh-CN" sz="1800" dirty="0" smtClean="0">
                <a:solidFill>
                  <a:srgbClr val="2136EC"/>
                </a:solidFill>
              </a:rPr>
              <a:t>NOT</a:t>
            </a:r>
            <a:r>
              <a:rPr lang="zh-CN" altLang="en-US" sz="1800" dirty="0" smtClean="0">
                <a:solidFill>
                  <a:srgbClr val="2136EC"/>
                </a:solidFill>
              </a:rPr>
              <a:t> </a:t>
            </a:r>
            <a:r>
              <a:rPr lang="en-US" altLang="zh-CN" sz="1800" dirty="0" smtClean="0">
                <a:solidFill>
                  <a:srgbClr val="2136EC"/>
                </a:solidFill>
              </a:rPr>
              <a:t>be</a:t>
            </a:r>
            <a:r>
              <a:rPr lang="zh-CN" altLang="en-US" sz="1800" dirty="0" smtClean="0">
                <a:solidFill>
                  <a:srgbClr val="2136EC"/>
                </a:solidFill>
              </a:rPr>
              <a:t> </a:t>
            </a:r>
            <a:r>
              <a:rPr lang="en-US" altLang="zh-CN" sz="1800" dirty="0" smtClean="0">
                <a:solidFill>
                  <a:srgbClr val="2136EC"/>
                </a:solidFill>
              </a:rPr>
              <a:t>removed</a:t>
            </a:r>
            <a:r>
              <a:rPr lang="zh-CN" altLang="en-US" sz="1800" dirty="0" smtClean="0">
                <a:solidFill>
                  <a:srgbClr val="2136EC"/>
                </a:solidFill>
              </a:rPr>
              <a:t> </a:t>
            </a:r>
            <a:r>
              <a:rPr lang="en-US" altLang="zh-CN" sz="1800" dirty="0" smtClean="0">
                <a:solidFill>
                  <a:srgbClr val="2136EC"/>
                </a:solidFill>
              </a:rPr>
              <a:t>by</a:t>
            </a:r>
            <a:r>
              <a:rPr lang="zh-CN" altLang="en-US" sz="1800" dirty="0" smtClean="0">
                <a:solidFill>
                  <a:srgbClr val="2136EC"/>
                </a:solidFill>
              </a:rPr>
              <a:t> </a:t>
            </a:r>
            <a:r>
              <a:rPr lang="en-US" altLang="zh-CN" sz="1800" dirty="0" smtClean="0">
                <a:solidFill>
                  <a:srgbClr val="2136EC"/>
                </a:solidFill>
              </a:rPr>
              <a:t>Getter</a:t>
            </a:r>
            <a:endParaRPr lang="en-US" sz="1800" dirty="0" smtClean="0">
              <a:solidFill>
                <a:srgbClr val="2136EC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T</a:t>
            </a:r>
            <a:r>
              <a:rPr lang="en-US" sz="1800" dirty="0" smtClean="0"/>
              <a:t>ritium </a:t>
            </a:r>
            <a:r>
              <a:rPr lang="en-US" altLang="zh-CN" sz="1800" dirty="0" smtClean="0"/>
              <a:t>May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attached to </a:t>
            </a:r>
            <a:r>
              <a:rPr lang="en-US" sz="1800" dirty="0" smtClean="0">
                <a:solidFill>
                  <a:srgbClr val="2136EC"/>
                </a:solidFill>
              </a:rPr>
              <a:t>wall</a:t>
            </a:r>
            <a:r>
              <a:rPr lang="en-US" altLang="zh-CN" sz="1800" dirty="0" smtClean="0"/>
              <a:t>.</a:t>
            </a:r>
            <a:endParaRPr lang="en-US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Nov. – Mar 2017: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recuperate </a:t>
            </a:r>
            <a:r>
              <a:rPr lang="en-US" altLang="zh-CN" sz="1800" b="1" dirty="0">
                <a:solidFill>
                  <a:srgbClr val="FF0000"/>
                </a:solidFill>
                <a:sym typeface="Symbol" panose="05050102010706020507" pitchFamily="18" charset="2"/>
              </a:rPr>
              <a:t>&amp;</a:t>
            </a:r>
            <a:r>
              <a:rPr lang="en-US" altLang="zh-CN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distillation </a:t>
            </a:r>
            <a:r>
              <a:rPr lang="en-US" altLang="zh-CN" sz="1800" b="1" dirty="0">
                <a:solidFill>
                  <a:srgbClr val="FF0000"/>
                </a:solidFill>
                <a:sym typeface="Symbol" panose="05050102010706020507" pitchFamily="18" charset="2"/>
              </a:rPr>
              <a:t>&amp;</a:t>
            </a:r>
            <a:r>
              <a:rPr lang="en-US" altLang="zh-CN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refill</a:t>
            </a:r>
            <a:endParaRPr lang="en-US" sz="1800" dirty="0" smtClean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/>
          <a:stretch/>
        </p:blipFill>
        <p:spPr>
          <a:xfrm>
            <a:off x="2133600" y="1508386"/>
            <a:ext cx="4318676" cy="3444614"/>
          </a:xfrm>
        </p:spPr>
      </p:pic>
    </p:spTree>
    <p:extLst>
      <p:ext uri="{BB962C8B-B14F-4D97-AF65-F5344CB8AC3E}">
        <p14:creationId xmlns:p14="http://schemas.microsoft.com/office/powerpoint/2010/main" val="12688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25840</TotalTime>
  <Words>1135</Words>
  <Application>Microsoft Macintosh PowerPoint</Application>
  <PresentationFormat>On-screen Show (4:3)</PresentationFormat>
  <Paragraphs>201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 Unicode MS</vt:lpstr>
      <vt:lpstr>Calibri</vt:lpstr>
      <vt:lpstr>Franklin Gothic Book</vt:lpstr>
      <vt:lpstr>Mangal</vt:lpstr>
      <vt:lpstr>Symbol</vt:lpstr>
      <vt:lpstr>Times New Roman</vt:lpstr>
      <vt:lpstr>Verdana</vt:lpstr>
      <vt:lpstr>Wingdings</vt:lpstr>
      <vt:lpstr>Wingdings 2</vt:lpstr>
      <vt:lpstr>宋体</vt:lpstr>
      <vt:lpstr>微软雅黑</vt:lpstr>
      <vt:lpstr>Arial</vt:lpstr>
      <vt:lpstr>Aspect</vt:lpstr>
      <vt:lpstr>课题一：PandaX 500 公斤级 液氙探测器的运行和优化 </vt:lpstr>
      <vt:lpstr>汇报提纲</vt:lpstr>
      <vt:lpstr>实验过去一年的运行状况</vt:lpstr>
      <vt:lpstr>Electron Life Time</vt:lpstr>
      <vt:lpstr>能量刻度</vt:lpstr>
      <vt:lpstr>NR &amp; ER data</vt:lpstr>
      <vt:lpstr>Extracting Det. Parameters</vt:lpstr>
      <vt:lpstr>Detector parameters and E reconstruction</vt:lpstr>
      <vt:lpstr>Xe气重新精馏</vt:lpstr>
      <vt:lpstr>Kr精馏与分析系统</vt:lpstr>
      <vt:lpstr>ER background budget table</vt:lpstr>
      <vt:lpstr>汇报提纲</vt:lpstr>
      <vt:lpstr>数据分析1 --- WIMP-SI</vt:lpstr>
      <vt:lpstr>PowerPoint Presentation</vt:lpstr>
      <vt:lpstr>数据分析1 --- WIMP-SI</vt:lpstr>
      <vt:lpstr>数据分析成果 2  --- WIMP(Spin-dep)</vt:lpstr>
      <vt:lpstr>数据分析成果 3 ---- Axion (Solar)</vt:lpstr>
      <vt:lpstr>数据分析成果 3 ---- Axion (Galaxy Axion-Like)</vt:lpstr>
      <vt:lpstr>数据分析成果  4 ----Inelestic Channel</vt:lpstr>
      <vt:lpstr>数据分析 ----其它反应道尝试</vt:lpstr>
      <vt:lpstr>研究队伍、人才培养、合作交流</vt:lpstr>
      <vt:lpstr>项目组合作交流情况</vt:lpstr>
      <vt:lpstr>小结</vt:lpstr>
    </vt:vector>
  </TitlesOfParts>
  <Company>TAMU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fcb</dc:creator>
  <cp:lastModifiedBy>Microsoft Office User</cp:lastModifiedBy>
  <cp:revision>1311</cp:revision>
  <dcterms:created xsi:type="dcterms:W3CDTF">2006-01-13T17:54:07Z</dcterms:created>
  <dcterms:modified xsi:type="dcterms:W3CDTF">2017-09-25T01:02:44Z</dcterms:modified>
</cp:coreProperties>
</file>