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23"/>
  </p:notesMasterIdLst>
  <p:handoutMasterIdLst>
    <p:handoutMasterId r:id="rId24"/>
  </p:handoutMasterIdLst>
  <p:sldIdLst>
    <p:sldId id="519" r:id="rId2"/>
    <p:sldId id="520" r:id="rId3"/>
    <p:sldId id="532" r:id="rId4"/>
    <p:sldId id="533" r:id="rId5"/>
    <p:sldId id="522" r:id="rId6"/>
    <p:sldId id="534" r:id="rId7"/>
    <p:sldId id="539" r:id="rId8"/>
    <p:sldId id="540" r:id="rId9"/>
    <p:sldId id="525" r:id="rId10"/>
    <p:sldId id="524" r:id="rId11"/>
    <p:sldId id="536" r:id="rId12"/>
    <p:sldId id="535" r:id="rId13"/>
    <p:sldId id="537" r:id="rId14"/>
    <p:sldId id="538" r:id="rId15"/>
    <p:sldId id="543" r:id="rId16"/>
    <p:sldId id="542" r:id="rId17"/>
    <p:sldId id="541" r:id="rId18"/>
    <p:sldId id="530" r:id="rId19"/>
    <p:sldId id="531" r:id="rId20"/>
    <p:sldId id="511" r:id="rId21"/>
    <p:sldId id="516" r:id="rId22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bin Liu" initials="SL" lastIdx="1" clrIdx="0">
    <p:extLst>
      <p:ext uri="{19B8F6BF-5375-455C-9EA6-DF929625EA0E}">
        <p15:presenceInfo xmlns:p15="http://schemas.microsoft.com/office/powerpoint/2012/main" userId="7af502cbc3f9e0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72"/>
    <a:srgbClr val="3F6EAA"/>
    <a:srgbClr val="0000FF"/>
    <a:srgbClr val="FFFF00"/>
    <a:srgbClr val="A0E298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5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2017/9/24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2017/9/24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EEB02-66F0-4900-87AC-5959E5B6D3A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1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44867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3475432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accent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6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857" y="4406901"/>
            <a:ext cx="7175673" cy="1362075"/>
          </a:xfrm>
        </p:spPr>
        <p:txBody>
          <a:bodyPr anchor="t"/>
          <a:lstStyle>
            <a:lvl1pPr algn="l">
              <a:defRPr sz="369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6857" y="2906713"/>
            <a:ext cx="7175673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87" indent="0">
              <a:buNone/>
              <a:defRPr sz="1662"/>
            </a:lvl2pPr>
            <a:lvl3pPr marL="844174" indent="0">
              <a:buNone/>
              <a:defRPr sz="1477"/>
            </a:lvl3pPr>
            <a:lvl4pPr marL="1266261" indent="0">
              <a:buNone/>
              <a:defRPr sz="1292"/>
            </a:lvl4pPr>
            <a:lvl5pPr marL="1688348" indent="0">
              <a:buNone/>
              <a:defRPr sz="1292"/>
            </a:lvl5pPr>
            <a:lvl6pPr marL="2110435" indent="0">
              <a:buNone/>
              <a:defRPr sz="1292"/>
            </a:lvl6pPr>
            <a:lvl7pPr marL="2532522" indent="0">
              <a:buNone/>
              <a:defRPr sz="1292"/>
            </a:lvl7pPr>
            <a:lvl8pPr marL="2954609" indent="0">
              <a:buNone/>
              <a:defRPr sz="1292"/>
            </a:lvl8pPr>
            <a:lvl9pPr marL="3376696" indent="0">
              <a:buNone/>
              <a:defRPr sz="12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237" y="6172200"/>
            <a:ext cx="190530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TAUP 2017, SNOLab</a:t>
            </a: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8186" y="6172200"/>
            <a:ext cx="289459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 smtClean="0"/>
              <a:t>Ke Han (SJTU) for PandaX-III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302" y="6172200"/>
            <a:ext cx="190530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BA94-DABF-4D0A-A5F8-498E8845FC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69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6747"/>
            <a:ext cx="7886700" cy="53179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56248"/>
            <a:ext cx="2057400" cy="30175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TAUP 2017, SNOLab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56248"/>
            <a:ext cx="3086100" cy="301752"/>
          </a:xfrm>
        </p:spPr>
        <p:txBody>
          <a:bodyPr/>
          <a:lstStyle>
            <a:lvl1pPr>
              <a:defRPr sz="1100"/>
            </a:lvl1pPr>
          </a:lstStyle>
          <a:p>
            <a:r>
              <a:rPr lang="da-DK" smtClean="0"/>
              <a:t>Ke Han (SJTU) for PandaX-III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56248"/>
            <a:ext cx="2057400" cy="301752"/>
          </a:xfrm>
        </p:spPr>
        <p:txBody>
          <a:bodyPr/>
          <a:lstStyle>
            <a:lvl1pPr>
              <a:defRPr sz="1100"/>
            </a:lvl1pPr>
          </a:lstStyle>
          <a:p>
            <a:fld id="{0C0CB600-8B69-46EB-A96D-183261B6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 b="0"/>
            </a:lvl1pPr>
            <a:lvl2pPr>
              <a:buClr>
                <a:schemeClr val="accent1"/>
              </a:buClr>
              <a:defRPr sz="2000" b="0"/>
            </a:lvl2pPr>
            <a:lvl3pPr>
              <a:buClr>
                <a:schemeClr val="accent1"/>
              </a:buClr>
              <a:defRPr sz="1800" b="0"/>
            </a:lvl3pPr>
            <a:lvl4pPr>
              <a:buClr>
                <a:schemeClr val="accent1"/>
              </a:buClr>
              <a:defRPr sz="1600" b="0"/>
            </a:lvl4pPr>
            <a:lvl5pPr>
              <a:buClr>
                <a:schemeClr val="accent1"/>
              </a:buClr>
              <a:defRPr sz="1600" b="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文本框 8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 b="0"/>
            </a:lvl1pPr>
            <a:lvl2pPr>
              <a:buClr>
                <a:schemeClr val="accent1"/>
              </a:buClr>
              <a:defRPr sz="2000" b="0"/>
            </a:lvl2pPr>
            <a:lvl3pPr>
              <a:buClr>
                <a:schemeClr val="accent1"/>
              </a:buClr>
              <a:defRPr sz="1800" b="0"/>
            </a:lvl3pPr>
            <a:lvl4pPr>
              <a:buClr>
                <a:schemeClr val="accent1"/>
              </a:buClr>
              <a:defRPr sz="1600" b="0"/>
            </a:lvl4pPr>
            <a:lvl5pPr>
              <a:buClr>
                <a:schemeClr val="accent1"/>
              </a:buClr>
              <a:defRPr sz="1600" b="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1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344" y="3635096"/>
            <a:ext cx="8410492" cy="701375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28566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7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2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  <p:sldLayoutId id="2147483772" r:id="rId4"/>
    <p:sldLayoutId id="2147483779" r:id="rId5"/>
    <p:sldLayoutId id="2147483774" r:id="rId6"/>
    <p:sldLayoutId id="2147483776" r:id="rId7"/>
    <p:sldLayoutId id="2147483777" r:id="rId8"/>
    <p:sldLayoutId id="2147483778" r:id="rId9"/>
    <p:sldLayoutId id="2147483767" r:id="rId10"/>
    <p:sldLayoutId id="2147483780" r:id="rId11"/>
    <p:sldLayoutId id="2147483782" r:id="rId12"/>
  </p:sldLayoutIdLst>
  <p:transition spd="med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312" y="1438836"/>
            <a:ext cx="8411376" cy="246465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重</a:t>
            </a:r>
            <a:r>
              <a:rPr lang="zh-CN" altLang="en-US" sz="2400" dirty="0">
                <a:solidFill>
                  <a:schemeClr val="tx1"/>
                </a:solidFill>
              </a:rPr>
              <a:t>点专</a:t>
            </a:r>
            <a:r>
              <a:rPr lang="zh-CN" altLang="en-US" sz="2400" dirty="0" smtClean="0">
                <a:solidFill>
                  <a:schemeClr val="tx1"/>
                </a:solidFill>
              </a:rPr>
              <a:t>项“基</a:t>
            </a:r>
            <a:r>
              <a:rPr lang="zh-CN" altLang="en-US" sz="2400" dirty="0">
                <a:solidFill>
                  <a:schemeClr val="tx1"/>
                </a:solidFill>
              </a:rPr>
              <a:t>于惰性气体探测器的直接暗物质探测实</a:t>
            </a:r>
            <a:r>
              <a:rPr lang="zh-CN" altLang="en-US" sz="2400" dirty="0" smtClean="0">
                <a:solidFill>
                  <a:schemeClr val="tx1"/>
                </a:solidFill>
              </a:rPr>
              <a:t>验”</a:t>
            </a:r>
            <a:r>
              <a:rPr lang="en-US" altLang="zh-CN" sz="2400" dirty="0" smtClean="0">
                <a:solidFill>
                  <a:schemeClr val="tx1"/>
                </a:solidFill>
              </a:rPr>
              <a:t/>
            </a:r>
            <a:br>
              <a:rPr lang="en-US" altLang="zh-CN" sz="2400" dirty="0" smtClean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课题二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4000" dirty="0" smtClean="0"/>
              <a:t>用</a:t>
            </a:r>
            <a:r>
              <a:rPr lang="zh-CN" altLang="en-US" sz="4000" dirty="0"/>
              <a:t>于暗物质探测与中微子性质研究的</a:t>
            </a:r>
            <a:r>
              <a:rPr lang="en-US" altLang="zh-CN" sz="4000" dirty="0"/>
              <a:t>200 </a:t>
            </a:r>
            <a:r>
              <a:rPr lang="zh-CN" altLang="en-US" sz="4000" dirty="0"/>
              <a:t>公斤级气</a:t>
            </a:r>
            <a:r>
              <a:rPr lang="zh-CN" altLang="en-US" sz="4000" dirty="0" smtClean="0"/>
              <a:t>体探</a:t>
            </a:r>
            <a:r>
              <a:rPr lang="zh-CN" altLang="en-US" sz="4000" dirty="0"/>
              <a:t>测器研发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37428"/>
            <a:ext cx="7886700" cy="22473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>
                <a:solidFill>
                  <a:schemeClr val="tx1"/>
                </a:solidFill>
              </a:rPr>
              <a:t>韩柯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，上海交通大学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tx1"/>
                </a:solidFill>
              </a:rPr>
              <a:t>2017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</a:rPr>
              <a:t>9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</a:rPr>
              <a:t>25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日</a:t>
            </a:r>
            <a:endParaRPr lang="en-US" altLang="zh-CN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800" b="1" dirty="0"/>
              <a:t>合作单</a:t>
            </a:r>
            <a:r>
              <a:rPr lang="zh-CN" altLang="en-US" sz="1800" b="1" dirty="0" smtClean="0"/>
              <a:t>位：北京大学 中国原子能科学研究院</a:t>
            </a:r>
            <a:endParaRPr lang="en-US" altLang="zh-CN" sz="18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73" y="5910953"/>
            <a:ext cx="778704" cy="778704"/>
          </a:xfrm>
          <a:prstGeom prst="rect">
            <a:avLst/>
          </a:prstGeom>
        </p:spPr>
      </p:pic>
      <p:pic>
        <p:nvPicPr>
          <p:cNvPr id="1026" name="Picture 2" descr="http://www.ciae.ac.cn/images/ciae_title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0"/>
          <a:stretch/>
        </p:blipFill>
        <p:spPr bwMode="auto">
          <a:xfrm>
            <a:off x="4665954" y="5966170"/>
            <a:ext cx="2133793" cy="6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MicroMegas</a:t>
            </a:r>
            <a:r>
              <a:rPr lang="zh-CN" altLang="en-US" dirty="0">
                <a:latin typeface="+mn-lt"/>
              </a:rPr>
              <a:t>电荷读出平面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0168" y="1772397"/>
            <a:ext cx="5396753" cy="2063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读出平面</a:t>
            </a:r>
            <a:r>
              <a:rPr lang="zh-CN" altLang="en-US" dirty="0" smtClean="0"/>
              <a:t>由</a:t>
            </a:r>
            <a:r>
              <a:rPr lang="en-US" altLang="zh-CN" dirty="0" smtClean="0"/>
              <a:t>41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MicroMegas</a:t>
            </a:r>
            <a:r>
              <a:rPr lang="zh-CN" altLang="en-US" dirty="0" smtClean="0"/>
              <a:t>模块拼成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20cm </a:t>
            </a:r>
            <a:r>
              <a:rPr lang="zh-CN" altLang="en-US" dirty="0" smtClean="0"/>
              <a:t>边长，铜</a:t>
            </a:r>
            <a:r>
              <a:rPr lang="en-US" altLang="zh-CN" dirty="0" smtClean="0"/>
              <a:t>+Kapton</a:t>
            </a:r>
            <a:r>
              <a:rPr lang="zh-CN" altLang="en-US" dirty="0" smtClean="0"/>
              <a:t>作成，极好的放射性本底控制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XY</a:t>
            </a:r>
            <a:r>
              <a:rPr lang="zh-CN" altLang="en-US" dirty="0" smtClean="0"/>
              <a:t>条读出，</a:t>
            </a:r>
            <a:r>
              <a:rPr lang="en-US" altLang="zh-CN" dirty="0" smtClean="0"/>
              <a:t>128</a:t>
            </a:r>
            <a:r>
              <a:rPr lang="zh-CN" altLang="en-US" dirty="0" smtClean="0"/>
              <a:t>通道，</a:t>
            </a:r>
            <a:r>
              <a:rPr lang="en-US" altLang="zh-CN" dirty="0" smtClean="0"/>
              <a:t>3mm</a:t>
            </a:r>
            <a:r>
              <a:rPr lang="zh-CN" altLang="en-US" dirty="0" smtClean="0"/>
              <a:t>像素大小</a:t>
            </a:r>
            <a:endParaRPr lang="en-US" altLang="zh-CN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7" y="1787268"/>
            <a:ext cx="2592000" cy="25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01" y="4688323"/>
            <a:ext cx="3255840" cy="206226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/>
          <a:stretch/>
        </p:blipFill>
        <p:spPr bwMode="auto">
          <a:xfrm>
            <a:off x="2819400" y="4303873"/>
            <a:ext cx="2408374" cy="22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6244" r="8115" b="10631"/>
          <a:stretch/>
        </p:blipFill>
        <p:spPr>
          <a:xfrm>
            <a:off x="395560" y="3966764"/>
            <a:ext cx="1706818" cy="2662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7" y="5510957"/>
            <a:ext cx="1118443" cy="11184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48504" y="4009936"/>
            <a:ext cx="363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MicroMegas</a:t>
            </a:r>
            <a:r>
              <a:rPr lang="zh-CN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气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体微网结构探测器</a:t>
            </a:r>
            <a:endParaRPr 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7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017"/>
            <a:ext cx="457200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MM films to SR2M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 b="21771"/>
          <a:stretch/>
        </p:blipFill>
        <p:spPr>
          <a:xfrm>
            <a:off x="-3600" y="762000"/>
            <a:ext cx="4575600" cy="2372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4572000" y="762000"/>
            <a:ext cx="4572000" cy="3352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5600" y="4114800"/>
            <a:ext cx="4568400" cy="2501900"/>
            <a:chOff x="45083" y="1129068"/>
            <a:chExt cx="9089173" cy="5745865"/>
          </a:xfrm>
        </p:grpSpPr>
        <p:pic>
          <p:nvPicPr>
            <p:cNvPr id="11" name="Content Placeholder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84" y="1158625"/>
              <a:ext cx="4287232" cy="57163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5" r="31296"/>
            <a:stretch/>
          </p:blipFill>
          <p:spPr>
            <a:xfrm>
              <a:off x="45083" y="1158625"/>
              <a:ext cx="2284731" cy="56529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7" r="17223" b="10226"/>
            <a:stretch/>
          </p:blipFill>
          <p:spPr>
            <a:xfrm>
              <a:off x="6778844" y="1129068"/>
              <a:ext cx="2355412" cy="563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3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224077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GEANT4</a:t>
            </a:r>
            <a:r>
              <a:rPr lang="zh-CN" altLang="en-US" dirty="0" smtClean="0"/>
              <a:t>的两</a:t>
            </a:r>
            <a:r>
              <a:rPr lang="zh-CN" altLang="en-US" dirty="0"/>
              <a:t>套模拟程序：</a:t>
            </a:r>
            <a:r>
              <a:rPr lang="en-US" altLang="zh-CN" dirty="0"/>
              <a:t>RestG4</a:t>
            </a:r>
            <a:r>
              <a:rPr lang="zh-CN" altLang="en-US" dirty="0"/>
              <a:t>和</a:t>
            </a:r>
            <a:r>
              <a:rPr lang="en-US" altLang="zh-CN" dirty="0" err="1" smtClean="0"/>
              <a:t>BambooMC</a:t>
            </a:r>
            <a:r>
              <a:rPr lang="zh-CN" altLang="en-US" dirty="0" smtClean="0"/>
              <a:t>分</a:t>
            </a:r>
            <a:r>
              <a:rPr lang="zh-CN" altLang="en-US" dirty="0"/>
              <a:t>别重现了探测器和屏蔽体的绝大多数的特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r>
              <a:rPr lang="zh-CN" altLang="en-US" dirty="0" smtClean="0"/>
              <a:t>利</a:t>
            </a:r>
            <a:r>
              <a:rPr lang="zh-CN" altLang="en-US" dirty="0"/>
              <a:t>用粒子径迹对信号和本底进行鉴</a:t>
            </a:r>
            <a:r>
              <a:rPr lang="zh-CN" altLang="en-US" dirty="0" smtClean="0"/>
              <a:t>别：双贝塔事件的双布</a:t>
            </a:r>
            <a:r>
              <a:rPr lang="zh-CN" altLang="en-US" dirty="0"/>
              <a:t>拉格</a:t>
            </a:r>
            <a:r>
              <a:rPr lang="zh-CN" altLang="en-US" dirty="0" smtClean="0"/>
              <a:t>峰</a:t>
            </a:r>
            <a:endParaRPr lang="en-US" altLang="zh-CN" dirty="0" smtClean="0"/>
          </a:p>
          <a:p>
            <a:pPr lvl="1"/>
            <a:r>
              <a:rPr lang="zh-CN" altLang="en-US" dirty="0"/>
              <a:t>常</a:t>
            </a:r>
            <a:r>
              <a:rPr lang="zh-CN" altLang="en-US" dirty="0" smtClean="0"/>
              <a:t>规能量“团簇”模型计算</a:t>
            </a:r>
            <a:endParaRPr lang="en-US" altLang="zh-CN" dirty="0" smtClean="0"/>
          </a:p>
          <a:p>
            <a:pPr lvl="1"/>
            <a:r>
              <a:rPr lang="zh-CN" altLang="en-US" dirty="0"/>
              <a:t>深</a:t>
            </a:r>
            <a:r>
              <a:rPr lang="zh-CN" altLang="en-US" dirty="0" smtClean="0"/>
              <a:t>度学习：</a:t>
            </a:r>
            <a:r>
              <a:rPr lang="en-US" altLang="zh-CN" dirty="0" smtClean="0"/>
              <a:t>Convolutional Neural Network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本底研究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r="47522" b="-1485"/>
          <a:stretch/>
        </p:blipFill>
        <p:spPr>
          <a:xfrm>
            <a:off x="166293" y="3902926"/>
            <a:ext cx="1730014" cy="1628079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18" y="5125099"/>
            <a:ext cx="2009372" cy="15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89" y="4853010"/>
            <a:ext cx="3339828" cy="196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204" y="3163453"/>
            <a:ext cx="2823987" cy="217938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989816" y="5364522"/>
            <a:ext cx="379141" cy="3612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3508" y="5884783"/>
            <a:ext cx="490025" cy="30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2"/>
          </p:cNvCxnSpPr>
          <p:nvPr/>
        </p:nvCxnSpPr>
        <p:spPr>
          <a:xfrm flipV="1">
            <a:off x="7191488" y="5342834"/>
            <a:ext cx="493710" cy="2227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1001" t="30000" r="20662" b="25000"/>
          <a:stretch/>
        </p:blipFill>
        <p:spPr>
          <a:xfrm>
            <a:off x="5461000" y="2809800"/>
            <a:ext cx="3683000" cy="1988820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6290733" y="3957033"/>
            <a:ext cx="2097162" cy="1282700"/>
          </a:xfrm>
          <a:custGeom>
            <a:avLst/>
            <a:gdLst>
              <a:gd name="connsiteX0" fmla="*/ 2091267 w 2097162"/>
              <a:gd name="connsiteY0" fmla="*/ 0 h 1207424"/>
              <a:gd name="connsiteX1" fmla="*/ 1786467 w 2097162"/>
              <a:gd name="connsiteY1" fmla="*/ 1206500 h 1207424"/>
              <a:gd name="connsiteX2" fmla="*/ 88900 w 2097162"/>
              <a:gd name="connsiteY2" fmla="*/ 215900 h 1207424"/>
              <a:gd name="connsiteX3" fmla="*/ 88900 w 2097162"/>
              <a:gd name="connsiteY3" fmla="*/ 215900 h 1207424"/>
              <a:gd name="connsiteX4" fmla="*/ 0 w 2097162"/>
              <a:gd name="connsiteY4" fmla="*/ 135467 h 12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162" h="1207424">
                <a:moveTo>
                  <a:pt x="2091267" y="0"/>
                </a:moveTo>
                <a:cubicBezTo>
                  <a:pt x="2105731" y="585258"/>
                  <a:pt x="2120195" y="1170517"/>
                  <a:pt x="1786467" y="1206500"/>
                </a:cubicBezTo>
                <a:cubicBezTo>
                  <a:pt x="1452739" y="1242483"/>
                  <a:pt x="88900" y="215900"/>
                  <a:pt x="88900" y="215900"/>
                </a:cubicBezTo>
                <a:lnTo>
                  <a:pt x="88900" y="215900"/>
                </a:lnTo>
                <a:lnTo>
                  <a:pt x="0" y="13546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05233" y="5201633"/>
            <a:ext cx="152400" cy="76200"/>
          </a:xfrm>
          <a:prstGeom prst="rect">
            <a:avLst/>
          </a:prstGeom>
          <a:solidFill>
            <a:srgbClr val="0D5CA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293100" y="4934933"/>
            <a:ext cx="152400" cy="266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693628" y="5201633"/>
            <a:ext cx="214240" cy="87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6210300" y="3990900"/>
            <a:ext cx="2188633" cy="2002507"/>
          </a:xfrm>
          <a:custGeom>
            <a:avLst/>
            <a:gdLst>
              <a:gd name="connsiteX0" fmla="*/ 2188633 w 2188633"/>
              <a:gd name="connsiteY0" fmla="*/ 0 h 2002507"/>
              <a:gd name="connsiteX1" fmla="*/ 1176867 w 2188633"/>
              <a:gd name="connsiteY1" fmla="*/ 2002366 h 2002507"/>
              <a:gd name="connsiteX2" fmla="*/ 63500 w 2188633"/>
              <a:gd name="connsiteY2" fmla="*/ 114300 h 2002507"/>
              <a:gd name="connsiteX3" fmla="*/ 63500 w 2188633"/>
              <a:gd name="connsiteY3" fmla="*/ 114300 h 2002507"/>
              <a:gd name="connsiteX4" fmla="*/ 0 w 2188633"/>
              <a:gd name="connsiteY4" fmla="*/ 55033 h 2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633" h="2002507">
                <a:moveTo>
                  <a:pt x="2188633" y="0"/>
                </a:moveTo>
                <a:cubicBezTo>
                  <a:pt x="1859844" y="991658"/>
                  <a:pt x="1531056" y="1983316"/>
                  <a:pt x="1176867" y="2002366"/>
                </a:cubicBezTo>
                <a:cubicBezTo>
                  <a:pt x="822678" y="2021416"/>
                  <a:pt x="63500" y="114300"/>
                  <a:pt x="63500" y="114300"/>
                </a:cubicBezTo>
                <a:lnTo>
                  <a:pt x="63500" y="114300"/>
                </a:lnTo>
                <a:lnTo>
                  <a:pt x="0" y="55033"/>
                </a:lnTo>
              </a:path>
            </a:pathLst>
          </a:custGeom>
          <a:noFill/>
          <a:ln w="28575">
            <a:solidFill>
              <a:srgbClr val="2E96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6300" y="5956014"/>
            <a:ext cx="304800" cy="45719"/>
          </a:xfrm>
          <a:prstGeom prst="rect">
            <a:avLst/>
          </a:prstGeom>
          <a:solidFill>
            <a:srgbClr val="2E962E"/>
          </a:solidFill>
          <a:ln>
            <a:solidFill>
              <a:srgbClr val="2E96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93100" y="52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55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1133" y="6043546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E962E"/>
                </a:solidFill>
              </a:rPr>
              <a:t>Shielded </a:t>
            </a:r>
            <a:r>
              <a:rPr lang="en-US" baseline="30000" dirty="0" smtClean="0">
                <a:solidFill>
                  <a:srgbClr val="2E962E"/>
                </a:solidFill>
              </a:rPr>
              <a:t>241</a:t>
            </a:r>
            <a:r>
              <a:rPr lang="en-US" dirty="0" smtClean="0">
                <a:solidFill>
                  <a:srgbClr val="2E962E"/>
                </a:solidFill>
              </a:rPr>
              <a:t>Am</a:t>
            </a:r>
            <a:endParaRPr lang="en-US" dirty="0">
              <a:solidFill>
                <a:srgbClr val="2E96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353675" cy="170429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10</a:t>
            </a:r>
            <a:r>
              <a:rPr lang="zh-CN" altLang="en-US" dirty="0"/>
              <a:t>个大气压下可以容纳</a:t>
            </a:r>
            <a:r>
              <a:rPr lang="en-US" altLang="zh-CN" dirty="0"/>
              <a:t>16</a:t>
            </a:r>
            <a:r>
              <a:rPr lang="zh-CN" altLang="en-US" dirty="0"/>
              <a:t>公斤氙气</a:t>
            </a:r>
            <a:r>
              <a:rPr lang="zh-CN" altLang="en-US" dirty="0" smtClean="0"/>
              <a:t>（有</a:t>
            </a:r>
            <a:r>
              <a:rPr lang="zh-CN" altLang="en-US" dirty="0"/>
              <a:t>效质量）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dirty="0"/>
              <a:t>用于研究</a:t>
            </a:r>
            <a:r>
              <a:rPr lang="en-US" altLang="zh-CN" dirty="0"/>
              <a:t>Micromegas</a:t>
            </a:r>
            <a:r>
              <a:rPr lang="zh-CN" altLang="en-US" dirty="0"/>
              <a:t>模块的能量，空间分辨率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dirty="0"/>
              <a:t>用于研发标定和径迹重建算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zh-CN" altLang="en-US" dirty="0"/>
              <a:t>电子</a:t>
            </a:r>
            <a:r>
              <a:rPr lang="zh-CN" altLang="en-US" dirty="0" smtClean="0"/>
              <a:t>学联调</a:t>
            </a:r>
            <a:endParaRPr lang="en-US" alt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交大原型探测器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99" y="3446648"/>
            <a:ext cx="2743200" cy="2743200"/>
          </a:xfrm>
          <a:prstGeom prst="rect">
            <a:avLst/>
          </a:prstGeom>
        </p:spPr>
      </p:pic>
      <p:pic>
        <p:nvPicPr>
          <p:cNvPr id="17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3446648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97" y="1092553"/>
            <a:ext cx="2951605" cy="22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" y="4224336"/>
            <a:ext cx="9151200" cy="22931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94026" y="1685679"/>
            <a:ext cx="5166333" cy="22573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个大气压</a:t>
            </a:r>
            <a:r>
              <a:rPr lang="en-US" altLang="zh-CN" dirty="0" err="1"/>
              <a:t>Xe+TMA</a:t>
            </a:r>
            <a:r>
              <a:rPr lang="en-US" altLang="zh-CN" dirty="0"/>
              <a:t>(1%)</a:t>
            </a:r>
            <a:r>
              <a:rPr lang="zh-CN" altLang="en-US" dirty="0"/>
              <a:t>运行良</a:t>
            </a:r>
            <a:r>
              <a:rPr lang="zh-CN" altLang="en-US" dirty="0" smtClean="0"/>
              <a:t>好</a:t>
            </a:r>
            <a:endParaRPr lang="en-US" altLang="zh-CN" dirty="0" smtClean="0"/>
          </a:p>
          <a:p>
            <a:r>
              <a:rPr lang="zh-CN" altLang="en-US" dirty="0" smtClean="0"/>
              <a:t>逐</a:t>
            </a:r>
            <a:r>
              <a:rPr lang="zh-CN" altLang="en-US" dirty="0"/>
              <a:t>步增加读出平面</a:t>
            </a:r>
            <a:r>
              <a:rPr lang="en-US" altLang="zh-CN" dirty="0"/>
              <a:t>MicroMegas</a:t>
            </a:r>
            <a:r>
              <a:rPr lang="zh-CN" altLang="en-US" dirty="0"/>
              <a:t>的覆盖面</a:t>
            </a:r>
            <a:r>
              <a:rPr lang="zh-CN" altLang="en-US" dirty="0" smtClean="0"/>
              <a:t>积</a:t>
            </a:r>
            <a:endParaRPr lang="en-US" altLang="zh-CN" dirty="0" smtClean="0"/>
          </a:p>
          <a:p>
            <a:r>
              <a:rPr lang="zh-CN" altLang="en-US" dirty="0"/>
              <a:t>优化</a:t>
            </a:r>
            <a:r>
              <a:rPr lang="zh-CN" altLang="en-US" dirty="0" smtClean="0"/>
              <a:t>探</a:t>
            </a:r>
            <a:r>
              <a:rPr lang="zh-CN" altLang="en-US" dirty="0"/>
              <a:t>测</a:t>
            </a:r>
            <a:r>
              <a:rPr lang="zh-CN" altLang="en-US" dirty="0" smtClean="0"/>
              <a:t>器能量分辨率为下一步工作重点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原型探测器初步数据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Time bin (100ns)</a:t>
            </a:r>
            <a:endParaRPr lang="zh-CN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77B7"/>
                </a:solidFill>
              </a:rPr>
              <a:t>Muon track</a:t>
            </a:r>
            <a:endParaRPr lang="en-US" dirty="0">
              <a:solidFill>
                <a:srgbClr val="3777B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63" y="1609399"/>
            <a:ext cx="3113274" cy="19318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94896" y="3621284"/>
            <a:ext cx="308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TPC</a:t>
            </a:r>
            <a:r>
              <a:rPr lang="zh-CN" altLang="en-US" dirty="0" smtClean="0"/>
              <a:t>中的</a:t>
            </a:r>
            <a:r>
              <a:rPr lang="en-US" altLang="zh-CN" baseline="30000" dirty="0" smtClean="0"/>
              <a:t>241</a:t>
            </a:r>
            <a:r>
              <a:rPr lang="en-US" altLang="zh-CN" dirty="0" smtClean="0"/>
              <a:t>Am</a:t>
            </a:r>
            <a:r>
              <a:rPr lang="zh-CN" altLang="en-US" dirty="0" smtClean="0"/>
              <a:t>放射源成像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</a:t>
            </a:r>
            <a:r>
              <a:rPr lang="zh-CN" altLang="en-US" dirty="0" smtClean="0"/>
              <a:t>才培养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94025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韩柯</a:t>
            </a:r>
            <a:r>
              <a:rPr lang="zh-CN" altLang="en-US" dirty="0">
                <a:sym typeface="Wingdings" panose="05000000000000000000" pitchFamily="2" charset="2"/>
              </a:rPr>
              <a:t>：卓越中心拔尖人</a:t>
            </a:r>
            <a:r>
              <a:rPr lang="zh-CN" altLang="en-US" dirty="0" smtClean="0">
                <a:sym typeface="Wingdings" panose="05000000000000000000" pitchFamily="2" charset="2"/>
              </a:rPr>
              <a:t>才；面上基金将利用</a:t>
            </a:r>
            <a:r>
              <a:rPr lang="en-US" altLang="zh-CN" dirty="0" smtClean="0">
                <a:sym typeface="Wingdings" panose="05000000000000000000" pitchFamily="2" charset="2"/>
              </a:rPr>
              <a:t>PandaX-III</a:t>
            </a:r>
            <a:r>
              <a:rPr lang="zh-CN" altLang="en-US" dirty="0" smtClean="0">
                <a:sym typeface="Wingdings" panose="05000000000000000000" pitchFamily="2" charset="2"/>
              </a:rPr>
              <a:t>探测器寻找无中微子双贝塔衰变</a:t>
            </a:r>
            <a:endParaRPr lang="en-US" altLang="zh-CN" dirty="0"/>
          </a:p>
          <a:p>
            <a:r>
              <a:rPr lang="zh-CN" altLang="en-US" dirty="0"/>
              <a:t>王少</a:t>
            </a:r>
            <a:r>
              <a:rPr lang="zh-CN" altLang="en-US" dirty="0" smtClean="0"/>
              <a:t>博：</a:t>
            </a:r>
            <a:r>
              <a:rPr lang="zh-CN" altLang="en-US" dirty="0">
                <a:sym typeface="Wingdings" panose="05000000000000000000" pitchFamily="2" charset="2"/>
              </a:rPr>
              <a:t>卓越中心</a:t>
            </a:r>
            <a:r>
              <a:rPr lang="zh-CN" altLang="en-US" dirty="0" smtClean="0">
                <a:sym typeface="Wingdings" panose="05000000000000000000" pitchFamily="2" charset="2"/>
              </a:rPr>
              <a:t>赵</a:t>
            </a:r>
            <a:r>
              <a:rPr lang="zh-CN" altLang="en-US" dirty="0">
                <a:sym typeface="Wingdings" panose="05000000000000000000" pitchFamily="2" charset="2"/>
              </a:rPr>
              <a:t>忠尧博士后</a:t>
            </a:r>
            <a:r>
              <a:rPr lang="zh-CN" altLang="en-US" dirty="0" smtClean="0">
                <a:sym typeface="Wingdings" panose="05000000000000000000" pitchFamily="2" charset="2"/>
              </a:rPr>
              <a:t>奖；主</a:t>
            </a:r>
            <a:r>
              <a:rPr lang="zh-CN" altLang="en-US" dirty="0">
                <a:sym typeface="Wingdings" panose="05000000000000000000" pitchFamily="2" charset="2"/>
              </a:rPr>
              <a:t>导原型探测器工作</a:t>
            </a:r>
            <a:endParaRPr lang="en-US" altLang="zh-CN" dirty="0"/>
          </a:p>
          <a:p>
            <a:r>
              <a:rPr lang="zh-CN" altLang="en-US" dirty="0"/>
              <a:t>林</a:t>
            </a:r>
            <a:r>
              <a:rPr lang="zh-CN" altLang="en-US" dirty="0" smtClean="0"/>
              <a:t>横</a:t>
            </a:r>
            <a:r>
              <a:rPr lang="zh-CN" altLang="en-US" dirty="0" smtClean="0">
                <a:sym typeface="Wingdings" panose="05000000000000000000" pitchFamily="2" charset="2"/>
              </a:rPr>
              <a:t>：硕士即将毕业，无</a:t>
            </a:r>
            <a:r>
              <a:rPr lang="zh-CN" altLang="en-US" dirty="0">
                <a:sym typeface="Wingdings" panose="05000000000000000000" pitchFamily="2" charset="2"/>
              </a:rPr>
              <a:t>中微子双贝塔衰变物理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袁</a:t>
            </a:r>
            <a:r>
              <a:rPr lang="zh-CN" altLang="en-US" dirty="0" smtClean="0"/>
              <a:t>影</a:t>
            </a:r>
            <a:r>
              <a:rPr lang="zh-CN" altLang="en-US" dirty="0" smtClean="0">
                <a:sym typeface="Wingdings" panose="05000000000000000000" pitchFamily="2" charset="2"/>
              </a:rPr>
              <a:t>：</a:t>
            </a:r>
            <a:r>
              <a:rPr lang="zh-CN" altLang="en-US" dirty="0">
                <a:sym typeface="Wingdings" panose="05000000000000000000" pitchFamily="2" charset="2"/>
              </a:rPr>
              <a:t>硕士即将毕业</a:t>
            </a:r>
            <a:r>
              <a:rPr lang="zh-CN" altLang="en-US" dirty="0" smtClean="0">
                <a:sym typeface="Wingdings" panose="05000000000000000000" pitchFamily="2" charset="2"/>
              </a:rPr>
              <a:t>，</a:t>
            </a:r>
            <a:r>
              <a:rPr lang="en-US" altLang="zh-CN" dirty="0" smtClean="0">
                <a:sym typeface="Wingdings" panose="05000000000000000000" pitchFamily="2" charset="2"/>
              </a:rPr>
              <a:t>ICPMS</a:t>
            </a:r>
            <a:r>
              <a:rPr lang="zh-CN" altLang="en-US" dirty="0">
                <a:sym typeface="Wingdings" panose="05000000000000000000" pitchFamily="2" charset="2"/>
              </a:rPr>
              <a:t>主力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乔</a:t>
            </a:r>
            <a:r>
              <a:rPr lang="zh-CN" altLang="en-US" dirty="0" smtClean="0"/>
              <a:t>灏</a:t>
            </a:r>
            <a:r>
              <a:rPr lang="zh-CN" altLang="en-US" dirty="0" smtClean="0">
                <a:sym typeface="Wingdings" panose="05000000000000000000" pitchFamily="2" charset="2"/>
              </a:rPr>
              <a:t>：</a:t>
            </a:r>
            <a:r>
              <a:rPr lang="zh-CN" altLang="en-US" dirty="0">
                <a:sym typeface="Wingdings" panose="05000000000000000000" pitchFamily="2" charset="2"/>
              </a:rPr>
              <a:t>硕士即将毕业，</a:t>
            </a:r>
            <a:r>
              <a:rPr lang="zh-CN" altLang="en-US" dirty="0" smtClean="0">
                <a:sym typeface="Wingdings" panose="05000000000000000000" pitchFamily="2" charset="2"/>
              </a:rPr>
              <a:t>利</a:t>
            </a:r>
            <a:r>
              <a:rPr lang="zh-CN" altLang="en-US" dirty="0">
                <a:sym typeface="Wingdings" panose="05000000000000000000" pitchFamily="2" charset="2"/>
              </a:rPr>
              <a:t>用机器学习来识别径</a:t>
            </a:r>
            <a:r>
              <a:rPr lang="zh-CN" altLang="en-US" dirty="0" smtClean="0">
                <a:sym typeface="Wingdings" panose="05000000000000000000" pitchFamily="2" charset="2"/>
              </a:rPr>
              <a:t>迹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en-US" altLang="zh-CN" dirty="0" smtClean="0">
                <a:sym typeface="Wingdings" panose="05000000000000000000" pitchFamily="2" charset="2"/>
              </a:rPr>
              <a:t>Hiroki Kusano</a:t>
            </a:r>
            <a:r>
              <a:rPr lang="zh-CN" altLang="en-US" dirty="0" smtClean="0">
                <a:sym typeface="Wingdings" panose="05000000000000000000" pitchFamily="2" charset="2"/>
              </a:rPr>
              <a:t>：成功申请到日本</a:t>
            </a:r>
            <a:r>
              <a:rPr lang="en-US" altLang="zh-CN" dirty="0" smtClean="0">
                <a:sym typeface="Wingdings" panose="05000000000000000000" pitchFamily="2" charset="2"/>
              </a:rPr>
              <a:t>JAXA</a:t>
            </a:r>
            <a:r>
              <a:rPr lang="zh-CN" altLang="en-US" dirty="0">
                <a:sym typeface="Wingdings" panose="05000000000000000000" pitchFamily="2" charset="2"/>
              </a:rPr>
              <a:t>永</a:t>
            </a:r>
            <a:r>
              <a:rPr lang="zh-CN" altLang="en-US" dirty="0" smtClean="0">
                <a:sym typeface="Wingdings" panose="05000000000000000000" pitchFamily="2" charset="2"/>
              </a:rPr>
              <a:t>久职位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29264" y="1717675"/>
            <a:ext cx="4714736" cy="48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93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78986" y="2026069"/>
            <a:ext cx="6402240" cy="44015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发表</a:t>
            </a:r>
            <a:r>
              <a:rPr lang="zh-CN" altLang="en-US" dirty="0" smtClean="0"/>
              <a:t>文章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827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CN" altLang="en-US" dirty="0"/>
              <a:t>韩柯，</a:t>
            </a:r>
            <a:r>
              <a:rPr lang="en-US" dirty="0"/>
              <a:t>PandaX-III: 0νββ with High Pressure 136Xe Gas TPC</a:t>
            </a:r>
            <a:r>
              <a:rPr lang="zh-CN" altLang="en-US" dirty="0"/>
              <a:t>，</a:t>
            </a:r>
            <a:r>
              <a:rPr lang="en-US" dirty="0"/>
              <a:t>International workshop on "Double beta decay and underground science" (DBD16)</a:t>
            </a:r>
            <a:r>
              <a:rPr lang="zh-CN" altLang="en-US" dirty="0"/>
              <a:t>，</a:t>
            </a:r>
            <a:r>
              <a:rPr lang="en-US" dirty="0"/>
              <a:t>2016</a:t>
            </a:r>
            <a:r>
              <a:rPr lang="zh-CN" altLang="en-US" dirty="0"/>
              <a:t>年</a:t>
            </a:r>
            <a:r>
              <a:rPr lang="en-US" dirty="0" smtClean="0"/>
              <a:t>11</a:t>
            </a:r>
            <a:r>
              <a:rPr lang="zh-CN" altLang="en-US" dirty="0" smtClean="0"/>
              <a:t>月</a:t>
            </a:r>
            <a:r>
              <a:rPr lang="en-US" dirty="0" smtClean="0"/>
              <a:t>8-10</a:t>
            </a:r>
            <a:r>
              <a:rPr lang="zh-CN" altLang="en-US" dirty="0" smtClean="0"/>
              <a:t>，大</a:t>
            </a:r>
            <a:r>
              <a:rPr lang="zh-CN" altLang="en-US" dirty="0"/>
              <a:t>阪</a:t>
            </a:r>
            <a:endParaRPr lang="en-US" dirty="0"/>
          </a:p>
          <a:p>
            <a:pPr lvl="0"/>
            <a:r>
              <a:rPr lang="zh-CN" altLang="en-US" dirty="0"/>
              <a:t>韩柯，</a:t>
            </a:r>
            <a:r>
              <a:rPr lang="en-US" dirty="0"/>
              <a:t>PandaX-III: 0νββ with High Pressure 136Xe Gas TPC</a:t>
            </a:r>
            <a:r>
              <a:rPr lang="zh-CN" altLang="en-US" dirty="0"/>
              <a:t>，</a:t>
            </a:r>
            <a:r>
              <a:rPr lang="en-US" dirty="0"/>
              <a:t> Asian Forum for Accelerators and Detectors (AFAD 2017)</a:t>
            </a:r>
            <a:r>
              <a:rPr lang="zh-CN" altLang="en-US" dirty="0"/>
              <a:t>，</a:t>
            </a:r>
            <a:r>
              <a:rPr lang="en-US" dirty="0"/>
              <a:t>2017</a:t>
            </a:r>
            <a:r>
              <a:rPr lang="zh-CN" altLang="en-US" dirty="0"/>
              <a:t>年</a:t>
            </a:r>
            <a:r>
              <a:rPr lang="en-US" dirty="0"/>
              <a:t>1</a:t>
            </a:r>
            <a:r>
              <a:rPr lang="zh-CN" altLang="en-US" dirty="0"/>
              <a:t>月</a:t>
            </a:r>
            <a:r>
              <a:rPr lang="en-US" dirty="0"/>
              <a:t>16</a:t>
            </a:r>
            <a:r>
              <a:rPr lang="zh-CN" altLang="en-US" dirty="0"/>
              <a:t>号</a:t>
            </a:r>
            <a:r>
              <a:rPr lang="en-US" dirty="0"/>
              <a:t>-18</a:t>
            </a:r>
            <a:r>
              <a:rPr lang="zh-CN" altLang="en-US" dirty="0"/>
              <a:t>号，甘肃兰州</a:t>
            </a:r>
            <a:endParaRPr lang="en-US" dirty="0"/>
          </a:p>
          <a:p>
            <a:pPr lvl="0"/>
            <a:r>
              <a:rPr lang="zh-CN" altLang="en-US" dirty="0" smtClean="0"/>
              <a:t>王少博，</a:t>
            </a:r>
            <a:r>
              <a:rPr lang="en-US" dirty="0"/>
              <a:t>PandaX-III neutrinoless double beta decay experiment</a:t>
            </a:r>
            <a:r>
              <a:rPr lang="zh-CN" altLang="en-US" dirty="0"/>
              <a:t>，</a:t>
            </a:r>
            <a:r>
              <a:rPr lang="en-US" dirty="0"/>
              <a:t>The International Conference on Science, Application, and Technology of Xenon Radiation Detectors (XeSAT2017)</a:t>
            </a:r>
            <a:r>
              <a:rPr lang="zh-CN" altLang="en-US" dirty="0"/>
              <a:t>，</a:t>
            </a:r>
            <a:r>
              <a:rPr lang="en-US" dirty="0"/>
              <a:t>3-7 April 2017</a:t>
            </a:r>
            <a:r>
              <a:rPr lang="zh-CN" altLang="en-US" dirty="0"/>
              <a:t>，</a:t>
            </a:r>
            <a:r>
              <a:rPr lang="en-US" dirty="0" err="1"/>
              <a:t>Khon</a:t>
            </a:r>
            <a:r>
              <a:rPr lang="en-US" dirty="0"/>
              <a:t> </a:t>
            </a:r>
            <a:r>
              <a:rPr lang="en-US" dirty="0" err="1"/>
              <a:t>Kaen</a:t>
            </a:r>
            <a:r>
              <a:rPr lang="en-US" dirty="0"/>
              <a:t>, Thailand</a:t>
            </a:r>
          </a:p>
          <a:p>
            <a:pPr lvl="0"/>
            <a:r>
              <a:rPr lang="zh-CN" altLang="en-US" dirty="0"/>
              <a:t>袁影</a:t>
            </a:r>
            <a:r>
              <a:rPr lang="zh-CN" altLang="en-US" dirty="0" smtClean="0"/>
              <a:t>， </a:t>
            </a:r>
            <a:r>
              <a:rPr lang="en-US" dirty="0"/>
              <a:t>Low Radioactivity Techniques based on ICP-MS at Peking University</a:t>
            </a:r>
            <a:r>
              <a:rPr lang="zh-CN" altLang="en-US" dirty="0"/>
              <a:t>，</a:t>
            </a:r>
            <a:r>
              <a:rPr lang="en-US" dirty="0"/>
              <a:t> LRT2017</a:t>
            </a:r>
            <a:r>
              <a:rPr lang="zh-CN" altLang="en-US" dirty="0"/>
              <a:t>，</a:t>
            </a:r>
            <a:r>
              <a:rPr lang="en-US" dirty="0"/>
              <a:t> May 23-27</a:t>
            </a:r>
            <a:r>
              <a:rPr lang="zh-CN" altLang="en-US" dirty="0"/>
              <a:t>，</a:t>
            </a:r>
            <a:r>
              <a:rPr lang="en-US" dirty="0"/>
              <a:t>2017</a:t>
            </a:r>
            <a:r>
              <a:rPr lang="zh-CN" altLang="en-US" dirty="0"/>
              <a:t>，</a:t>
            </a:r>
            <a:r>
              <a:rPr lang="en-US" dirty="0"/>
              <a:t> Seoul.</a:t>
            </a:r>
          </a:p>
          <a:p>
            <a:pPr lvl="0"/>
            <a:r>
              <a:rPr lang="zh-CN" altLang="en-US" dirty="0"/>
              <a:t>王思广 ，</a:t>
            </a:r>
            <a:r>
              <a:rPr lang="en-US" dirty="0"/>
              <a:t>PandaX-III</a:t>
            </a:r>
            <a:r>
              <a:rPr lang="zh-CN" altLang="en-US" dirty="0"/>
              <a:t>：</a:t>
            </a:r>
            <a:r>
              <a:rPr lang="en-US" dirty="0"/>
              <a:t>Searching for 0</a:t>
            </a:r>
            <a:r>
              <a:rPr lang="en-US" altLang="zh-CN" dirty="0"/>
              <a:t>νββ</a:t>
            </a:r>
            <a:r>
              <a:rPr lang="en-US" dirty="0"/>
              <a:t> with High Pressure 136Xe Gas TPC</a:t>
            </a:r>
            <a:r>
              <a:rPr lang="zh-CN" altLang="en-US" dirty="0"/>
              <a:t>，第六届方向性暗物质直接探测国际研讨会，</a:t>
            </a:r>
            <a:r>
              <a:rPr lang="en-US" dirty="0"/>
              <a:t>2017</a:t>
            </a:r>
            <a:r>
              <a:rPr lang="zh-CN" altLang="en-US" dirty="0"/>
              <a:t>年六月</a:t>
            </a:r>
            <a:r>
              <a:rPr lang="en-US" dirty="0"/>
              <a:t>13~16</a:t>
            </a:r>
            <a:r>
              <a:rPr lang="zh-CN" altLang="en-US" dirty="0"/>
              <a:t>日，西昌</a:t>
            </a:r>
            <a:endParaRPr lang="en-US" dirty="0"/>
          </a:p>
          <a:p>
            <a:pPr lvl="0"/>
            <a:r>
              <a:rPr lang="zh-CN" altLang="en-US" dirty="0"/>
              <a:t>韩柯，</a:t>
            </a:r>
            <a:r>
              <a:rPr lang="en-US" dirty="0"/>
              <a:t>Neutrinoless Double Beta Decay</a:t>
            </a:r>
            <a:r>
              <a:rPr lang="zh-CN" altLang="en-US" dirty="0"/>
              <a:t>，</a:t>
            </a:r>
            <a:r>
              <a:rPr lang="en-US" dirty="0"/>
              <a:t>The 9th Joint Meeting of Chinese Physicists Worldwide (OCPA9)</a:t>
            </a:r>
            <a:r>
              <a:rPr lang="zh-CN" altLang="en-US" dirty="0"/>
              <a:t>，</a:t>
            </a:r>
            <a:r>
              <a:rPr lang="en-US" dirty="0"/>
              <a:t>2017</a:t>
            </a:r>
            <a:r>
              <a:rPr lang="zh-CN" altLang="en-US" dirty="0"/>
              <a:t>年</a:t>
            </a:r>
            <a:r>
              <a:rPr lang="en-US" dirty="0"/>
              <a:t>7</a:t>
            </a:r>
            <a:r>
              <a:rPr lang="zh-CN" altLang="en-US" dirty="0"/>
              <a:t>月</a:t>
            </a:r>
            <a:r>
              <a:rPr lang="en-US" dirty="0"/>
              <a:t>17</a:t>
            </a:r>
            <a:r>
              <a:rPr lang="zh-CN" altLang="en-US" dirty="0"/>
              <a:t>号</a:t>
            </a:r>
            <a:r>
              <a:rPr lang="en-US" dirty="0"/>
              <a:t>-20</a:t>
            </a:r>
            <a:r>
              <a:rPr lang="zh-CN" altLang="en-US" dirty="0"/>
              <a:t>号，北京</a:t>
            </a:r>
            <a:endParaRPr lang="en-US" dirty="0"/>
          </a:p>
          <a:p>
            <a:pPr lvl="0"/>
            <a:r>
              <a:rPr lang="zh-CN" altLang="en-US" dirty="0"/>
              <a:t>韩柯，</a:t>
            </a:r>
            <a:r>
              <a:rPr lang="en-US" dirty="0"/>
              <a:t>PandaX-III: 0νββ search at CJPL</a:t>
            </a:r>
            <a:r>
              <a:rPr lang="zh-CN" altLang="en-US" dirty="0"/>
              <a:t>，</a:t>
            </a:r>
            <a:r>
              <a:rPr lang="en-US" dirty="0"/>
              <a:t>TAUP 2017— XV International Conference on Topics in Astroparticle and Underground Physics</a:t>
            </a:r>
            <a:r>
              <a:rPr lang="zh-CN" altLang="en-US" dirty="0"/>
              <a:t>，</a:t>
            </a:r>
            <a:r>
              <a:rPr lang="en-US" dirty="0"/>
              <a:t>2017</a:t>
            </a:r>
            <a:r>
              <a:rPr lang="zh-CN" altLang="en-US" dirty="0"/>
              <a:t>年</a:t>
            </a:r>
            <a:r>
              <a:rPr lang="en-US" dirty="0"/>
              <a:t>7</a:t>
            </a:r>
            <a:r>
              <a:rPr lang="zh-CN" altLang="en-US" dirty="0"/>
              <a:t>月</a:t>
            </a:r>
            <a:r>
              <a:rPr lang="en-US" dirty="0" smtClean="0"/>
              <a:t>24-28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</a:t>
            </a:r>
            <a:r>
              <a:rPr lang="en-US" dirty="0" smtClean="0"/>
              <a:t>NOLab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邀请报告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4586470" cy="4921498"/>
          </a:xfrm>
        </p:spPr>
        <p:txBody>
          <a:bodyPr/>
          <a:lstStyle/>
          <a:p>
            <a:r>
              <a:rPr lang="zh-CN" altLang="en-US" b="0" dirty="0"/>
              <a:t>气体探测器</a:t>
            </a:r>
            <a:r>
              <a:rPr lang="zh-CN" altLang="en-US" b="0" dirty="0" smtClean="0"/>
              <a:t>在</a:t>
            </a:r>
            <a:r>
              <a:rPr lang="zh-CN" altLang="en-US" b="0" dirty="0" smtClean="0">
                <a:solidFill>
                  <a:srgbClr val="FF0000"/>
                </a:solidFill>
              </a:rPr>
              <a:t>径</a:t>
            </a:r>
            <a:r>
              <a:rPr lang="zh-CN" altLang="en-US" b="0" dirty="0">
                <a:solidFill>
                  <a:srgbClr val="FF0000"/>
                </a:solidFill>
              </a:rPr>
              <a:t>迹重</a:t>
            </a:r>
            <a:r>
              <a:rPr lang="zh-CN" altLang="en-US" b="0" dirty="0" smtClean="0">
                <a:solidFill>
                  <a:srgbClr val="FF0000"/>
                </a:solidFill>
              </a:rPr>
              <a:t>建</a:t>
            </a:r>
            <a:r>
              <a:rPr lang="zh-CN" altLang="en-US" b="0" dirty="0" smtClean="0"/>
              <a:t>和</a:t>
            </a:r>
            <a:r>
              <a:rPr lang="zh-CN" altLang="en-US" b="0" dirty="0">
                <a:solidFill>
                  <a:srgbClr val="FF0000"/>
                </a:solidFill>
              </a:rPr>
              <a:t>方向性探测</a:t>
            </a:r>
            <a:r>
              <a:rPr lang="zh-CN" altLang="en-US" b="0" dirty="0"/>
              <a:t>方面有液体探测器不能比拟的优</a:t>
            </a:r>
            <a:r>
              <a:rPr lang="zh-CN" altLang="en-US" b="0" dirty="0" smtClean="0"/>
              <a:t>势</a:t>
            </a:r>
            <a:endParaRPr lang="en-US" altLang="zh-CN" b="0" dirty="0" smtClean="0"/>
          </a:p>
          <a:p>
            <a:r>
              <a:rPr lang="zh-CN" altLang="en-US" b="0" dirty="0" smtClean="0"/>
              <a:t>完成了</a:t>
            </a:r>
            <a:r>
              <a:rPr lang="en-US" altLang="zh-CN" b="0" dirty="0" smtClean="0"/>
              <a:t>200</a:t>
            </a:r>
            <a:r>
              <a:rPr lang="zh-CN" altLang="en-US" b="0" dirty="0" smtClean="0"/>
              <a:t>公斤级探测器的概念设计报告</a:t>
            </a:r>
            <a:endParaRPr lang="en-US" altLang="zh-CN" b="0" dirty="0" smtClean="0"/>
          </a:p>
          <a:p>
            <a:r>
              <a:rPr lang="en-US" altLang="zh-CN" dirty="0" smtClean="0"/>
              <a:t>20</a:t>
            </a:r>
            <a:r>
              <a:rPr lang="zh-CN" altLang="en-US" dirty="0" smtClean="0"/>
              <a:t>公斤级原型探测器运行良好</a:t>
            </a:r>
            <a:endParaRPr lang="en-US" altLang="zh-CN" b="0" dirty="0" smtClean="0"/>
          </a:p>
          <a:p>
            <a:r>
              <a:rPr lang="zh-CN" altLang="en-US" b="0" dirty="0"/>
              <a:t>北京大学和中国原子能科学研究</a:t>
            </a:r>
            <a:r>
              <a:rPr lang="zh-CN" altLang="en-US" b="0" dirty="0" smtClean="0"/>
              <a:t>院分别主导本</a:t>
            </a:r>
            <a:r>
              <a:rPr lang="zh-CN" altLang="en-US" b="0" dirty="0" smtClean="0"/>
              <a:t>底控制和探测器读出技术两个方</a:t>
            </a:r>
            <a:r>
              <a:rPr lang="zh-CN" altLang="en-US" b="0" dirty="0" smtClean="0"/>
              <a:t>面</a:t>
            </a:r>
            <a:endParaRPr lang="en-US" altLang="zh-CN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18" y="1685678"/>
            <a:ext cx="3769580" cy="49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</a:t>
            </a:r>
            <a:r>
              <a:rPr lang="zh-CN" altLang="en-US" dirty="0" smtClean="0">
                <a:latin typeface="华文宋体" pitchFamily="2" charset="-122"/>
                <a:ea typeface="华文宋体" pitchFamily="2" charset="-122"/>
              </a:rPr>
              <a:t>谢</a:t>
            </a:r>
            <a:r>
              <a:rPr lang="zh-CN" altLang="en-US" dirty="0">
                <a:latin typeface="华文宋体" pitchFamily="2" charset="-122"/>
                <a:ea typeface="华文宋体" pitchFamily="2" charset="-122"/>
              </a:rPr>
              <a:t>各位专家</a:t>
            </a:r>
            <a:r>
              <a:rPr lang="zh-CN" altLang="en-US" dirty="0" smtClean="0">
                <a:latin typeface="华文宋体" pitchFamily="2" charset="-122"/>
                <a:ea typeface="华文宋体" pitchFamily="2" charset="-122"/>
              </a:rPr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21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b="0" dirty="0"/>
              <a:t>建</a:t>
            </a:r>
            <a:r>
              <a:rPr lang="zh-CN" altLang="en-US" b="0" dirty="0" smtClean="0"/>
              <a:t>成国际上首个百</a:t>
            </a:r>
            <a:r>
              <a:rPr lang="zh-CN" altLang="en-US" b="0" dirty="0"/>
              <a:t>公斤级、高</a:t>
            </a:r>
            <a:r>
              <a:rPr lang="zh-CN" altLang="en-US" b="0" dirty="0" smtClean="0"/>
              <a:t>灵敏</a:t>
            </a:r>
            <a:r>
              <a:rPr lang="zh-CN" altLang="en-US" b="0" dirty="0"/>
              <a:t>度、低放射性本底的气体时</a:t>
            </a:r>
            <a:r>
              <a:rPr lang="zh-CN" altLang="en-US" b="0" dirty="0" smtClean="0"/>
              <a:t>间投</a:t>
            </a:r>
            <a:r>
              <a:rPr lang="zh-CN" altLang="en-US" b="0" dirty="0"/>
              <a:t>影室</a:t>
            </a:r>
            <a:r>
              <a:rPr lang="en-US" altLang="zh-CN" b="0" dirty="0"/>
              <a:t>(</a:t>
            </a:r>
            <a:r>
              <a:rPr lang="en-US" b="0" dirty="0"/>
              <a:t>Time </a:t>
            </a:r>
            <a:r>
              <a:rPr lang="en-US" b="0" dirty="0" smtClean="0"/>
              <a:t>Projection Chamber</a:t>
            </a:r>
            <a:r>
              <a:rPr lang="en-US" b="0" dirty="0"/>
              <a:t>, TPC</a:t>
            </a:r>
            <a:r>
              <a:rPr lang="en-US" b="0" dirty="0" smtClean="0"/>
              <a:t>)</a:t>
            </a:r>
          </a:p>
          <a:p>
            <a:r>
              <a:rPr lang="zh-CN" altLang="en-US" b="0" dirty="0" smtClean="0"/>
              <a:t>预</a:t>
            </a:r>
            <a:r>
              <a:rPr lang="zh-CN" altLang="en-US" b="0" dirty="0"/>
              <a:t>期的能量分</a:t>
            </a:r>
            <a:r>
              <a:rPr lang="zh-CN" altLang="en-US" b="0" dirty="0" smtClean="0"/>
              <a:t>辨率</a:t>
            </a:r>
            <a:r>
              <a:rPr lang="zh-CN" altLang="en-US" b="0" dirty="0"/>
              <a:t>将达到</a:t>
            </a:r>
            <a:r>
              <a:rPr lang="en-US" altLang="zh-CN" b="0" dirty="0"/>
              <a:t>3% </a:t>
            </a:r>
            <a:r>
              <a:rPr lang="en-US" altLang="zh-CN" b="0" dirty="0" smtClean="0"/>
              <a:t>FWHM</a:t>
            </a:r>
            <a:r>
              <a:rPr lang="zh-CN" altLang="en-US" b="0" dirty="0" smtClean="0"/>
              <a:t>（</a:t>
            </a:r>
            <a:r>
              <a:rPr lang="en-US" altLang="zh-CN" b="0" dirty="0" smtClean="0"/>
              <a:t>2.5MeV</a:t>
            </a:r>
            <a:r>
              <a:rPr lang="zh-CN" altLang="en-US" b="0" dirty="0" smtClean="0"/>
              <a:t>），</a:t>
            </a:r>
            <a:r>
              <a:rPr lang="zh-CN" altLang="en-US" b="0" dirty="0"/>
              <a:t>能够利用</a:t>
            </a:r>
            <a:r>
              <a:rPr lang="en-US" altLang="zh-CN" b="0" dirty="0" smtClean="0"/>
              <a:t>TPC</a:t>
            </a:r>
            <a:r>
              <a:rPr lang="zh-CN" altLang="en-US" b="0" dirty="0" smtClean="0"/>
              <a:t>特</a:t>
            </a:r>
            <a:r>
              <a:rPr lang="zh-CN" altLang="en-US" b="0" dirty="0"/>
              <a:t>有的三维成像原理来重建事</a:t>
            </a:r>
            <a:r>
              <a:rPr lang="zh-CN" altLang="en-US" b="0" dirty="0" smtClean="0"/>
              <a:t>例事</a:t>
            </a:r>
            <a:r>
              <a:rPr lang="zh-CN" altLang="en-US" b="0" dirty="0"/>
              <a:t>件的径</a:t>
            </a:r>
            <a:r>
              <a:rPr lang="zh-CN" altLang="en-US" b="0" dirty="0" smtClean="0"/>
              <a:t>迹</a:t>
            </a:r>
            <a:endParaRPr lang="en-US" altLang="zh-CN" b="0" dirty="0"/>
          </a:p>
          <a:p>
            <a:r>
              <a:rPr lang="zh-CN" altLang="en-US" b="0" dirty="0" smtClean="0"/>
              <a:t>进行暗物质的方向性探测和无中微子双贝塔衰变的研究</a:t>
            </a:r>
            <a:endParaRPr lang="en-US" altLang="zh-CN" b="0" dirty="0" smtClean="0"/>
          </a:p>
          <a:p>
            <a:r>
              <a:rPr lang="zh-CN" altLang="en-US" b="0" dirty="0" smtClean="0"/>
              <a:t>同</a:t>
            </a:r>
            <a:r>
              <a:rPr lang="zh-CN" altLang="en-US" b="0" dirty="0"/>
              <a:t>时我们也将在探</a:t>
            </a:r>
            <a:r>
              <a:rPr lang="zh-CN" altLang="en-US" b="0" dirty="0" smtClean="0"/>
              <a:t>测器</a:t>
            </a:r>
            <a:r>
              <a:rPr lang="zh-CN" altLang="en-US" b="0" dirty="0"/>
              <a:t>能量分辨率和本底控制方面</a:t>
            </a:r>
            <a:r>
              <a:rPr lang="zh-CN" altLang="en-US" b="0" dirty="0" smtClean="0"/>
              <a:t>开展</a:t>
            </a:r>
            <a:r>
              <a:rPr lang="zh-CN" altLang="en-US" b="0" dirty="0"/>
              <a:t>针对性的重点研发工作，为</a:t>
            </a:r>
            <a:r>
              <a:rPr lang="zh-CN" altLang="en-US" b="0" dirty="0" smtClean="0"/>
              <a:t>下一</a:t>
            </a:r>
            <a:r>
              <a:rPr lang="zh-CN" altLang="en-US" b="0" dirty="0"/>
              <a:t>步的吨级实验打好坚实的</a:t>
            </a:r>
            <a:r>
              <a:rPr lang="zh-CN" altLang="en-US" b="0" dirty="0" smtClean="0"/>
              <a:t>基础</a:t>
            </a:r>
            <a:r>
              <a:rPr lang="zh-CN" altLang="en-US" b="0" dirty="0"/>
              <a:t>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课题二总体目标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26209"/>
            <a:ext cx="5821096" cy="2117496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First 200-kg module:</a:t>
            </a:r>
          </a:p>
          <a:p>
            <a:pPr lvl="1"/>
            <a:r>
              <a:rPr lang="en-US" sz="1800" dirty="0" smtClean="0"/>
              <a:t>Microbulk Micromegas for charge readout</a:t>
            </a:r>
          </a:p>
          <a:p>
            <a:pPr lvl="1"/>
            <a:r>
              <a:rPr lang="en-US" sz="1800" dirty="0" smtClean="0"/>
              <a:t>3% FWHM, </a:t>
            </a:r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>
                <a:solidFill>
                  <a:srgbClr val="FF0000"/>
                </a:solidFill>
              </a:rPr>
              <a:t>x 10</a:t>
            </a:r>
            <a:r>
              <a:rPr lang="en-US" sz="1800" baseline="30000" dirty="0">
                <a:solidFill>
                  <a:srgbClr val="FF0000"/>
                </a:solidFill>
              </a:rPr>
              <a:t>-4</a:t>
            </a:r>
            <a:r>
              <a:rPr lang="en-US" sz="1800" dirty="0">
                <a:solidFill>
                  <a:srgbClr val="FF0000"/>
                </a:solidFill>
              </a:rPr>
              <a:t> c/keV/kg/y in the </a:t>
            </a:r>
            <a:r>
              <a:rPr lang="en-US" sz="1800" dirty="0" smtClean="0">
                <a:solidFill>
                  <a:srgbClr val="FF0000"/>
                </a:solidFill>
              </a:rPr>
              <a:t>ROI</a:t>
            </a:r>
            <a:endParaRPr lang="en-US" sz="1800" dirty="0" smtClean="0"/>
          </a:p>
          <a:p>
            <a:r>
              <a:rPr lang="en-US" sz="2400" dirty="0" smtClean="0"/>
              <a:t>Ton-scale:</a:t>
            </a:r>
          </a:p>
          <a:p>
            <a:pPr lvl="1"/>
            <a:r>
              <a:rPr lang="en-US" sz="1800" dirty="0" smtClean="0"/>
              <a:t>Four more modules with upgraded charge readout and better low-background material screening. </a:t>
            </a:r>
          </a:p>
          <a:p>
            <a:pPr lvl="1"/>
            <a:r>
              <a:rPr lang="en-US" sz="1800" dirty="0" smtClean="0"/>
              <a:t>1% FWHM, </a:t>
            </a:r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>
                <a:solidFill>
                  <a:srgbClr val="FF0000"/>
                </a:solidFill>
              </a:rPr>
              <a:t>x </a:t>
            </a:r>
            <a:r>
              <a:rPr lang="en-US" sz="1800" dirty="0" smtClean="0">
                <a:solidFill>
                  <a:srgbClr val="FF0000"/>
                </a:solidFill>
              </a:rPr>
              <a:t>10</a:t>
            </a:r>
            <a:r>
              <a:rPr lang="en-US" sz="1800" baseline="30000" dirty="0" smtClean="0">
                <a:solidFill>
                  <a:srgbClr val="FF0000"/>
                </a:solidFill>
              </a:rPr>
              <a:t>-5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c/keV/kg/y in the </a:t>
            </a:r>
            <a:r>
              <a:rPr lang="en-US" sz="1800" dirty="0" smtClean="0">
                <a:solidFill>
                  <a:srgbClr val="FF0000"/>
                </a:solidFill>
              </a:rPr>
              <a:t>ROI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285" r="7390"/>
          <a:stretch/>
        </p:blipFill>
        <p:spPr>
          <a:xfrm>
            <a:off x="0" y="3843704"/>
            <a:ext cx="3877545" cy="2587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24" y="3786827"/>
            <a:ext cx="5224357" cy="2742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42" y="1360662"/>
            <a:ext cx="2519530" cy="18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" y="224766"/>
            <a:ext cx="9095476" cy="64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上海交通大学</a:t>
            </a:r>
            <a:endParaRPr lang="en-US" altLang="zh-CN" dirty="0" smtClean="0"/>
          </a:p>
          <a:p>
            <a:pPr lvl="1"/>
            <a:r>
              <a:rPr lang="zh-CN" altLang="en-US" dirty="0"/>
              <a:t>韩</a:t>
            </a:r>
            <a:r>
              <a:rPr lang="zh-CN" altLang="en-US" dirty="0" smtClean="0"/>
              <a:t>柯</a:t>
            </a:r>
            <a:endParaRPr lang="en-US" altLang="zh-CN" dirty="0" smtClean="0"/>
          </a:p>
          <a:p>
            <a:pPr lvl="1"/>
            <a:r>
              <a:rPr lang="zh-CN" altLang="en-US" dirty="0"/>
              <a:t>杨</a:t>
            </a:r>
            <a:r>
              <a:rPr lang="zh-CN" altLang="en-US" dirty="0" smtClean="0"/>
              <a:t>勇</a:t>
            </a:r>
            <a:endParaRPr lang="en-US" altLang="zh-CN" dirty="0" smtClean="0"/>
          </a:p>
          <a:p>
            <a:pPr lvl="1"/>
            <a:r>
              <a:rPr lang="zh-CN" altLang="en-US" dirty="0"/>
              <a:t>张</a:t>
            </a:r>
            <a:r>
              <a:rPr lang="zh-CN" altLang="en-US" dirty="0" smtClean="0"/>
              <a:t>涛</a:t>
            </a:r>
            <a:endParaRPr lang="en-US" altLang="zh-CN" dirty="0" smtClean="0"/>
          </a:p>
          <a:p>
            <a:pPr lvl="1"/>
            <a:r>
              <a:rPr lang="zh-CN" altLang="en-US" dirty="0"/>
              <a:t>赵</a:t>
            </a:r>
            <a:r>
              <a:rPr lang="zh-CN" altLang="en-US" dirty="0" smtClean="0"/>
              <a:t>力</a:t>
            </a:r>
            <a:endParaRPr lang="en-US" altLang="zh-CN" dirty="0" smtClean="0"/>
          </a:p>
          <a:p>
            <a:pPr lvl="1"/>
            <a:r>
              <a:rPr lang="zh-CN" altLang="en-US" dirty="0"/>
              <a:t>任祥</a:t>
            </a:r>
            <a:r>
              <a:rPr lang="zh-CN" altLang="en-US" dirty="0" smtClean="0"/>
              <a:t>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王少博</a:t>
            </a:r>
            <a:endParaRPr lang="en-US" altLang="zh-CN" dirty="0" smtClean="0"/>
          </a:p>
          <a:p>
            <a:pPr lvl="1"/>
            <a:r>
              <a:rPr lang="zh-CN" altLang="en-US" dirty="0"/>
              <a:t>林</a:t>
            </a:r>
            <a:r>
              <a:rPr lang="zh-CN" altLang="en-US" dirty="0" smtClean="0"/>
              <a:t>横</a:t>
            </a:r>
            <a:endParaRPr lang="en-US" altLang="zh-CN" dirty="0" smtClean="0"/>
          </a:p>
          <a:p>
            <a:pPr lvl="1"/>
            <a:r>
              <a:rPr lang="zh-CN" altLang="en-US" dirty="0"/>
              <a:t>倪恺</a:t>
            </a:r>
            <a:r>
              <a:rPr lang="zh-CN" altLang="en-US" dirty="0" smtClean="0"/>
              <a:t>翔</a:t>
            </a:r>
            <a:endParaRPr lang="en-US" altLang="zh-CN" dirty="0"/>
          </a:p>
          <a:p>
            <a:pPr lvl="1"/>
            <a:r>
              <a:rPr lang="en-US" altLang="zh-CN" dirty="0" smtClean="0"/>
              <a:t>*Karl Giboni</a:t>
            </a:r>
          </a:p>
          <a:p>
            <a:pPr lvl="1"/>
            <a:r>
              <a:rPr lang="en-US" dirty="0" smtClean="0"/>
              <a:t>*Rubia Anwar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承担单位与人员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11750" y="1717675"/>
            <a:ext cx="4032250" cy="48260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北京大</a:t>
            </a:r>
            <a:r>
              <a:rPr lang="zh-CN" altLang="en-US" sz="2400" dirty="0" smtClean="0"/>
              <a:t>学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王思</a:t>
            </a:r>
            <a:r>
              <a:rPr lang="zh-CN" altLang="en-US" sz="2000" dirty="0" smtClean="0"/>
              <a:t>广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袁</a:t>
            </a:r>
            <a:r>
              <a:rPr lang="zh-CN" altLang="en-US" sz="2000" dirty="0" smtClean="0"/>
              <a:t>影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乔</a:t>
            </a:r>
            <a:r>
              <a:rPr lang="zh-CN" altLang="en-US" sz="2000" dirty="0" smtClean="0"/>
              <a:t>灏</a:t>
            </a:r>
            <a:endParaRPr lang="en-US" altLang="zh-CN" sz="2000" dirty="0" smtClean="0"/>
          </a:p>
          <a:p>
            <a:r>
              <a:rPr lang="zh-CN" altLang="en-US" sz="2400" dirty="0"/>
              <a:t>中国原子能科学研究</a:t>
            </a:r>
            <a:r>
              <a:rPr lang="zh-CN" altLang="en-US" sz="2400" dirty="0" smtClean="0"/>
              <a:t>院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李笑</a:t>
            </a:r>
            <a:r>
              <a:rPr lang="zh-CN" altLang="en-US" sz="2000" dirty="0" smtClean="0"/>
              <a:t>梅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胡守</a:t>
            </a:r>
            <a:r>
              <a:rPr lang="zh-CN" altLang="en-US" sz="2000" dirty="0" smtClean="0"/>
              <a:t>扬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陈雷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陈亮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0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51752724"/>
              </p:ext>
            </p:extLst>
          </p:nvPr>
        </p:nvGraphicFramePr>
        <p:xfrm>
          <a:off x="444648" y="1904490"/>
          <a:ext cx="8351435" cy="145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287">
                  <a:extLst>
                    <a:ext uri="{9D8B030D-6E8A-4147-A177-3AD203B41FA5}">
                      <a16:colId xmlns:a16="http://schemas.microsoft.com/office/drawing/2014/main" val="3178994729"/>
                    </a:ext>
                  </a:extLst>
                </a:gridCol>
                <a:gridCol w="1670287">
                  <a:extLst>
                    <a:ext uri="{9D8B030D-6E8A-4147-A177-3AD203B41FA5}">
                      <a16:colId xmlns:a16="http://schemas.microsoft.com/office/drawing/2014/main" val="4162476922"/>
                    </a:ext>
                  </a:extLst>
                </a:gridCol>
                <a:gridCol w="1670287">
                  <a:extLst>
                    <a:ext uri="{9D8B030D-6E8A-4147-A177-3AD203B41FA5}">
                      <a16:colId xmlns:a16="http://schemas.microsoft.com/office/drawing/2014/main" val="1214108467"/>
                    </a:ext>
                  </a:extLst>
                </a:gridCol>
                <a:gridCol w="1670287">
                  <a:extLst>
                    <a:ext uri="{9D8B030D-6E8A-4147-A177-3AD203B41FA5}">
                      <a16:colId xmlns:a16="http://schemas.microsoft.com/office/drawing/2014/main" val="2644235055"/>
                    </a:ext>
                  </a:extLst>
                </a:gridCol>
                <a:gridCol w="1670287">
                  <a:extLst>
                    <a:ext uri="{9D8B030D-6E8A-4147-A177-3AD203B41FA5}">
                      <a16:colId xmlns:a16="http://schemas.microsoft.com/office/drawing/2014/main" val="1075236946"/>
                    </a:ext>
                  </a:extLst>
                </a:gridCol>
              </a:tblGrid>
              <a:tr h="416777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2016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2017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2018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2019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2020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05112"/>
                  </a:ext>
                </a:extLst>
              </a:tr>
              <a:tr h="1041941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级原型探测器研究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完成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公斤级设计和材料选择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建造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公斤级探测器，</a:t>
                      </a:r>
                      <a:endParaRPr lang="en-US" altLang="zh-CN" b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暗物质探测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装入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en-US" altLang="zh-CN" b="0" baseline="0" dirty="0" smtClean="0">
                          <a:solidFill>
                            <a:srgbClr val="0000FF"/>
                          </a:solidFill>
                        </a:rPr>
                        <a:t> kg </a:t>
                      </a:r>
                      <a:r>
                        <a:rPr lang="en-US" altLang="zh-CN" b="0" baseline="30000" dirty="0" smtClean="0">
                          <a:solidFill>
                            <a:srgbClr val="0000FF"/>
                          </a:solidFill>
                        </a:rPr>
                        <a:t>136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Xe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，研究双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beta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衰变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运行探测器，发表物理结果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3638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</a:t>
            </a:r>
            <a:r>
              <a:rPr lang="zh-CN" altLang="en-US" dirty="0" smtClean="0"/>
              <a:t>发进度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52029" y="1904490"/>
            <a:ext cx="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2029" y="33330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现在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81" y="3947532"/>
            <a:ext cx="8555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20</a:t>
            </a:r>
            <a:r>
              <a:rPr lang="zh-CN" altLang="en-US" sz="2400" dirty="0" smtClean="0"/>
              <a:t>公斤级原型探测器研究进度良好</a:t>
            </a:r>
            <a:endParaRPr lang="en-US" altLang="zh-CN" sz="2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2/7 </a:t>
            </a:r>
            <a:r>
              <a:rPr lang="en-US" altLang="zh-CN" sz="2400" dirty="0" smtClean="0"/>
              <a:t>MicroMegas</a:t>
            </a:r>
            <a:r>
              <a:rPr lang="zh-CN" altLang="en-US" sz="2400" dirty="0" smtClean="0"/>
              <a:t>模块安装完毕，正在取数运行</a:t>
            </a:r>
            <a:endParaRPr lang="en-US" altLang="zh-CN" sz="2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所有</a:t>
            </a:r>
            <a:r>
              <a:rPr lang="en-US" altLang="zh-CN" sz="2400" dirty="0" smtClean="0"/>
              <a:t>MicroMegas</a:t>
            </a:r>
            <a:r>
              <a:rPr lang="zh-CN" altLang="en-US" sz="2400" dirty="0" smtClean="0"/>
              <a:t>的安装将在本月底开始</a:t>
            </a:r>
            <a:endParaRPr lang="en-US" altLang="zh-CN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完</a:t>
            </a:r>
            <a:r>
              <a:rPr lang="zh-CN" altLang="en-US" sz="2400" dirty="0" smtClean="0"/>
              <a:t>成了</a:t>
            </a:r>
            <a:r>
              <a:rPr lang="en-US" sz="2400" dirty="0" smtClean="0"/>
              <a:t>200</a:t>
            </a:r>
            <a:r>
              <a:rPr lang="zh-CN" altLang="en-US" sz="2400" dirty="0" smtClean="0"/>
              <a:t>公斤级探测器的概念设计，发表于</a:t>
            </a:r>
            <a:r>
              <a:rPr lang="en-US" altLang="zh-CN" sz="2400" dirty="0" smtClean="0"/>
              <a:t>Science China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4073515" cy="4917489"/>
          </a:xfrm>
        </p:spPr>
        <p:txBody>
          <a:bodyPr/>
          <a:lstStyle/>
          <a:p>
            <a:r>
              <a:rPr lang="zh-CN" altLang="en-US" b="0" dirty="0"/>
              <a:t>氙</a:t>
            </a:r>
            <a:r>
              <a:rPr lang="zh-CN" altLang="en-US" b="0" dirty="0" smtClean="0"/>
              <a:t>气同位素</a:t>
            </a:r>
            <a:r>
              <a:rPr lang="en-US" altLang="zh-CN" b="0" baseline="30000" dirty="0" smtClean="0"/>
              <a:t>136</a:t>
            </a:r>
            <a:r>
              <a:rPr lang="en-US" altLang="zh-CN" b="0" dirty="0" smtClean="0"/>
              <a:t>Xe</a:t>
            </a:r>
            <a:r>
              <a:rPr lang="zh-CN" altLang="en-US" b="0" dirty="0"/>
              <a:t>：</a:t>
            </a:r>
            <a:endParaRPr lang="en-US" altLang="zh-CN" b="0" dirty="0" smtClean="0"/>
          </a:p>
          <a:p>
            <a:pPr marL="0" indent="0">
              <a:buNone/>
            </a:pP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0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136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 + 2e</a:t>
            </a:r>
            <a:r>
              <a:rPr lang="en-US" b="0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zh-CN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+2.4MeV</a:t>
            </a:r>
            <a:endParaRPr lang="en-US" b="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b="0" dirty="0" smtClean="0"/>
          </a:p>
          <a:p>
            <a:r>
              <a:rPr lang="zh-CN" altLang="en-US" b="0" dirty="0" smtClean="0"/>
              <a:t>测量两个电子的能量之和</a:t>
            </a:r>
            <a:endParaRPr lang="en-US" altLang="zh-CN" b="0" dirty="0" smtClean="0"/>
          </a:p>
          <a:p>
            <a:r>
              <a:rPr lang="zh-CN" altLang="en-US" b="0" dirty="0">
                <a:solidFill>
                  <a:schemeClr val="accent1"/>
                </a:solidFill>
              </a:rPr>
              <a:t>测量</a:t>
            </a:r>
            <a:r>
              <a:rPr lang="zh-CN" altLang="en-US" b="0" dirty="0" smtClean="0">
                <a:solidFill>
                  <a:schemeClr val="accent1"/>
                </a:solidFill>
              </a:rPr>
              <a:t>两个电子径迹</a:t>
            </a:r>
            <a:endParaRPr lang="en-US" altLang="zh-CN" b="0" dirty="0" smtClean="0">
              <a:solidFill>
                <a:schemeClr val="accent1"/>
              </a:solidFill>
            </a:endParaRPr>
          </a:p>
          <a:p>
            <a:pPr lvl="1"/>
            <a:r>
              <a:rPr lang="zh-CN" altLang="en-US" b="0" dirty="0" smtClean="0">
                <a:solidFill>
                  <a:schemeClr val="accent1"/>
                </a:solidFill>
              </a:rPr>
              <a:t>气体探测器特性</a:t>
            </a:r>
            <a:endParaRPr lang="en-US" altLang="zh-CN" b="0" dirty="0" smtClean="0">
              <a:solidFill>
                <a:schemeClr val="accent1"/>
              </a:solidFill>
            </a:endParaRPr>
          </a:p>
          <a:p>
            <a:pPr lvl="1"/>
            <a:r>
              <a:rPr lang="zh-CN" altLang="en-US" b="0" dirty="0">
                <a:solidFill>
                  <a:schemeClr val="accent1"/>
                </a:solidFill>
              </a:rPr>
              <a:t>利</a:t>
            </a:r>
            <a:r>
              <a:rPr lang="zh-CN" altLang="en-US" b="0" dirty="0" smtClean="0">
                <a:solidFill>
                  <a:schemeClr val="accent1"/>
                </a:solidFill>
              </a:rPr>
              <a:t>用布拉格峰来辨别本底和信号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</a:rPr>
              <a:t>无</a:t>
            </a:r>
            <a:r>
              <a:rPr lang="zh-CN" altLang="en-US" dirty="0">
                <a:latin typeface="+mj-ea"/>
              </a:rPr>
              <a:t>中微子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双</a:t>
            </a:r>
            <a:r>
              <a:rPr lang="zh-CN" altLang="en-US" dirty="0">
                <a:latin typeface="+mj-ea"/>
              </a:rPr>
              <a:t>贝塔衰</a:t>
            </a:r>
            <a:r>
              <a:rPr lang="zh-CN" altLang="en-US" dirty="0" smtClean="0">
                <a:latin typeface="+mj-ea"/>
              </a:rPr>
              <a:t>变的探测</a:t>
            </a:r>
            <a:endParaRPr lang="en-US" dirty="0"/>
          </a:p>
        </p:txBody>
      </p: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4902900" y="1515175"/>
            <a:ext cx="3978277" cy="2770141"/>
            <a:chOff x="-20" y="1886"/>
            <a:chExt cx="2878" cy="2004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1886"/>
              <a:ext cx="2688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" y="1923"/>
              <a:ext cx="2878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280" y="2105"/>
              <a:ext cx="278" cy="150"/>
            </a:xfrm>
            <a:custGeom>
              <a:avLst/>
              <a:gdLst>
                <a:gd name="T0" fmla="*/ 0 w 299"/>
                <a:gd name="T1" fmla="*/ 149 h 149"/>
                <a:gd name="T2" fmla="*/ 0 w 299"/>
                <a:gd name="T3" fmla="*/ 149 h 149"/>
                <a:gd name="T4" fmla="*/ 299 w 299"/>
                <a:gd name="T5" fmla="*/ 149 h 149"/>
                <a:gd name="T6" fmla="*/ 299 w 299"/>
                <a:gd name="T7" fmla="*/ 0 h 149"/>
                <a:gd name="T8" fmla="*/ 0 w 299"/>
                <a:gd name="T9" fmla="*/ 0 h 149"/>
                <a:gd name="T10" fmla="*/ 0 w 29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49">
                  <a:moveTo>
                    <a:pt x="0" y="149"/>
                  </a:moveTo>
                  <a:lnTo>
                    <a:pt x="0" y="149"/>
                  </a:lnTo>
                  <a:lnTo>
                    <a:pt x="299" y="14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275" y="2171"/>
              <a:ext cx="168" cy="84"/>
            </a:xfrm>
            <a:custGeom>
              <a:avLst/>
              <a:gdLst>
                <a:gd name="T0" fmla="*/ 0 w 299"/>
                <a:gd name="T1" fmla="*/ 0 h 149"/>
                <a:gd name="T2" fmla="*/ 0 w 299"/>
                <a:gd name="T3" fmla="*/ 0 h 149"/>
                <a:gd name="T4" fmla="*/ 299 w 299"/>
                <a:gd name="T5" fmla="*/ 0 h 149"/>
                <a:gd name="T6" fmla="*/ 299 w 299"/>
                <a:gd name="T7" fmla="*/ 149 h 149"/>
                <a:gd name="T8" fmla="*/ 0 w 299"/>
                <a:gd name="T9" fmla="*/ 149 h 149"/>
                <a:gd name="T10" fmla="*/ 0 w 299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49">
                  <a:moveTo>
                    <a:pt x="0" y="0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267" y="3335"/>
              <a:ext cx="181" cy="98"/>
            </a:xfrm>
            <a:custGeom>
              <a:avLst/>
              <a:gdLst>
                <a:gd name="T0" fmla="*/ 0 w 323"/>
                <a:gd name="T1" fmla="*/ 175 h 175"/>
                <a:gd name="T2" fmla="*/ 0 w 323"/>
                <a:gd name="T3" fmla="*/ 175 h 175"/>
                <a:gd name="T4" fmla="*/ 323 w 323"/>
                <a:gd name="T5" fmla="*/ 175 h 175"/>
                <a:gd name="T6" fmla="*/ 323 w 323"/>
                <a:gd name="T7" fmla="*/ 0 h 175"/>
                <a:gd name="T8" fmla="*/ 0 w 323"/>
                <a:gd name="T9" fmla="*/ 0 h 175"/>
                <a:gd name="T10" fmla="*/ 0 w 323"/>
                <a:gd name="T1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175">
                  <a:moveTo>
                    <a:pt x="0" y="175"/>
                  </a:moveTo>
                  <a:lnTo>
                    <a:pt x="0" y="175"/>
                  </a:lnTo>
                  <a:lnTo>
                    <a:pt x="323" y="175"/>
                  </a:lnTo>
                  <a:lnTo>
                    <a:pt x="323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267" y="3335"/>
              <a:ext cx="181" cy="98"/>
            </a:xfrm>
            <a:custGeom>
              <a:avLst/>
              <a:gdLst>
                <a:gd name="T0" fmla="*/ 0 w 323"/>
                <a:gd name="T1" fmla="*/ 0 h 175"/>
                <a:gd name="T2" fmla="*/ 0 w 323"/>
                <a:gd name="T3" fmla="*/ 0 h 175"/>
                <a:gd name="T4" fmla="*/ 323 w 323"/>
                <a:gd name="T5" fmla="*/ 0 h 175"/>
                <a:gd name="T6" fmla="*/ 323 w 323"/>
                <a:gd name="T7" fmla="*/ 175 h 175"/>
                <a:gd name="T8" fmla="*/ 0 w 323"/>
                <a:gd name="T9" fmla="*/ 175 h 175"/>
                <a:gd name="T10" fmla="*/ 0 w 323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175">
                  <a:moveTo>
                    <a:pt x="0" y="0"/>
                  </a:moveTo>
                  <a:lnTo>
                    <a:pt x="0" y="0"/>
                  </a:lnTo>
                  <a:lnTo>
                    <a:pt x="323" y="0"/>
                  </a:lnTo>
                  <a:lnTo>
                    <a:pt x="323" y="175"/>
                  </a:ln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0" y="2222"/>
              <a:ext cx="30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r>
                <a:rPr kumimoji="0" lang="el-GR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νββ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1454" y="22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1674" y="2222"/>
              <a:ext cx="9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2449" y="30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2669" y="3075"/>
              <a:ext cx="9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870812" y="3283541"/>
            <a:ext cx="4792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kumimoji="0" lang="el-GR" altLang="en-US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νββ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13" y="4216304"/>
            <a:ext cx="4572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200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公斤级高压气体探测器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6327" y="1826931"/>
            <a:ext cx="5387375" cy="4572000"/>
            <a:chOff x="1098667" y="771731"/>
            <a:chExt cx="6902333" cy="5857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5" r="20123"/>
            <a:stretch/>
          </p:blipFill>
          <p:spPr>
            <a:xfrm>
              <a:off x="1158026" y="775445"/>
              <a:ext cx="6842974" cy="58539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21484" y="1511296"/>
              <a:ext cx="5913967" cy="442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7840" y="1511298"/>
              <a:ext cx="5703347" cy="1651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7840" y="5774265"/>
              <a:ext cx="5703347" cy="1651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80583" y="1676397"/>
              <a:ext cx="0" cy="409786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80583" y="1071398"/>
              <a:ext cx="0" cy="612000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00583" y="1676198"/>
              <a:ext cx="0" cy="40978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49783" y="1676198"/>
              <a:ext cx="0" cy="40978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81883" y="5659965"/>
              <a:ext cx="180000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81417" y="5290633"/>
              <a:ext cx="965200" cy="35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 Field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132251" y="5659965"/>
              <a:ext cx="180000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31785" y="5290633"/>
              <a:ext cx="965200" cy="35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 Field</a:t>
              </a:r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4873753" y="3336858"/>
              <a:ext cx="181480" cy="226482"/>
            </a:xfrm>
            <a:prstGeom prst="irregularSeal1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050534" y="2854721"/>
              <a:ext cx="468000" cy="468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85684" y="3597885"/>
              <a:ext cx="222429" cy="8107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40568" y="4177508"/>
              <a:ext cx="137160" cy="13716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067362" y="3570444"/>
              <a:ext cx="137160" cy="13716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155107" y="3888979"/>
              <a:ext cx="137160" cy="13716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292269" y="3639024"/>
              <a:ext cx="1602105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377730" y="3957559"/>
              <a:ext cx="1602105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461602" y="4246088"/>
              <a:ext cx="1602105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274824" y="3240090"/>
              <a:ext cx="137160" cy="13716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565264" y="2951971"/>
              <a:ext cx="137160" cy="13716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" rtlCol="0" anchor="ctr"/>
            <a:lstStyle/>
            <a:p>
              <a:pPr algn="ctr"/>
              <a:r>
                <a:rPr lang="en-US" sz="1050" dirty="0"/>
                <a:t>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772034" y="3029375"/>
              <a:ext cx="1197941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87596" y="3333157"/>
              <a:ext cx="13680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98667" y="780277"/>
              <a:ext cx="1836565" cy="59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High Pressure Vessel</a:t>
              </a: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>
              <a:off x="2935232" y="1076021"/>
              <a:ext cx="202345" cy="30137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02793" y="771731"/>
              <a:ext cx="2799280" cy="35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High Voltage Feedthrough</a:t>
              </a:r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4639945" y="949178"/>
              <a:ext cx="462848" cy="16894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5400000">
              <a:off x="163455" y="3644317"/>
              <a:ext cx="3488815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Micromegas Charge Readout Plane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36549" y="6259383"/>
              <a:ext cx="968191" cy="35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Cathode</a:t>
              </a:r>
            </a:p>
          </p:txBody>
        </p:sp>
        <p:cxnSp>
          <p:nvCxnSpPr>
            <p:cNvPr id="38" name="Straight Arrow Connector 37"/>
            <p:cNvCxnSpPr>
              <a:stCxn id="37" idx="1"/>
            </p:cNvCxnSpPr>
            <p:nvPr/>
          </p:nvCxnSpPr>
          <p:spPr>
            <a:xfrm flipH="1" flipV="1">
              <a:off x="4639944" y="5659966"/>
              <a:ext cx="396605" cy="776864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46833" y="6259383"/>
              <a:ext cx="1136649" cy="35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Field Cage</a:t>
              </a: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 flipV="1">
              <a:off x="2383483" y="5892799"/>
              <a:ext cx="880534" cy="54403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40712" y="4265965"/>
              <a:ext cx="1780344" cy="3548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Drift electrons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4588126" y="2385248"/>
              <a:ext cx="1780344" cy="3548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Ionizing Particles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1576" y="3192460"/>
              <a:ext cx="1836565" cy="59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Mixture of enriched </a:t>
              </a:r>
              <a:r>
                <a:rPr lang="en-US" sz="1200" baseline="30000" dirty="0" smtClean="0"/>
                <a:t>136</a:t>
              </a:r>
              <a:r>
                <a:rPr lang="en-US" sz="1200" dirty="0" smtClean="0"/>
                <a:t>Xe and 1% TMA</a:t>
              </a:r>
              <a:endParaRPr lang="en-US" sz="12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935238" y="2025042"/>
            <a:ext cx="31074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2m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长，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1.5m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直径，在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10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个大气压下可容纳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200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公斤氙气</a:t>
            </a:r>
            <a:endParaRPr lang="en-US" altLang="zh-CN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对称设计：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10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万伏负高压在中间，端盖两侧为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MicroMegas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电荷读出平面</a:t>
            </a:r>
            <a:endParaRPr lang="en-US" altLang="zh-CN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</a:rPr>
              <a:t>只读电荷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nspirehep.net/record/1258389/files/mesh_sche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07" y="4720350"/>
            <a:ext cx="3080047" cy="18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高压容器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16" y="1744051"/>
            <a:ext cx="4245533" cy="4620654"/>
          </a:xfrm>
        </p:spPr>
        <p:txBody>
          <a:bodyPr>
            <a:normAutofit/>
          </a:bodyPr>
          <a:lstStyle/>
          <a:p>
            <a:r>
              <a:rPr lang="zh-CN" altLang="en-US" dirty="0"/>
              <a:t>高纯无氧铜</a:t>
            </a:r>
            <a:r>
              <a:rPr lang="zh-CN" altLang="en-US" dirty="0" smtClean="0"/>
              <a:t>承</a:t>
            </a:r>
            <a:r>
              <a:rPr lang="zh-CN" altLang="en-US" dirty="0"/>
              <a:t>压容</a:t>
            </a:r>
            <a:r>
              <a:rPr lang="zh-CN" altLang="en-US" dirty="0" smtClean="0"/>
              <a:t>器要求承受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个大气压，同时尽量减少放射性本底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</a:t>
            </a:r>
            <a:r>
              <a:rPr lang="zh-CN" altLang="en-US" dirty="0"/>
              <a:t>计承压</a:t>
            </a:r>
            <a:r>
              <a:rPr lang="en-US" altLang="zh-CN" dirty="0"/>
              <a:t>11bar</a:t>
            </a:r>
            <a:r>
              <a:rPr lang="zh-CN" altLang="en-US" dirty="0"/>
              <a:t>，并可以承受真空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端</a:t>
            </a:r>
            <a:r>
              <a:rPr lang="zh-CN" altLang="en-US" dirty="0"/>
              <a:t>盖厚度达到</a:t>
            </a:r>
            <a:r>
              <a:rPr lang="en-US" altLang="zh-CN" dirty="0"/>
              <a:t>15cm</a:t>
            </a:r>
            <a:r>
              <a:rPr lang="zh-CN" altLang="en-US" dirty="0"/>
              <a:t>，重量达</a:t>
            </a:r>
            <a:r>
              <a:rPr lang="en-US" altLang="zh-CN" dirty="0"/>
              <a:t>2.7</a:t>
            </a:r>
            <a:r>
              <a:rPr lang="zh-CN" altLang="en-US" dirty="0"/>
              <a:t>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桶</a:t>
            </a:r>
            <a:r>
              <a:rPr lang="zh-CN" altLang="en-US" dirty="0"/>
              <a:t>壁为</a:t>
            </a:r>
            <a:r>
              <a:rPr lang="en-US" altLang="zh-CN" dirty="0"/>
              <a:t>3.2cm</a:t>
            </a:r>
            <a:r>
              <a:rPr lang="zh-CN" altLang="en-US" dirty="0"/>
              <a:t>，重量为</a:t>
            </a:r>
            <a:r>
              <a:rPr lang="en-US" altLang="zh-CN" dirty="0"/>
              <a:t>3.2</a:t>
            </a:r>
            <a:r>
              <a:rPr lang="zh-CN" altLang="en-US" dirty="0"/>
              <a:t>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真</a:t>
            </a:r>
            <a:r>
              <a:rPr lang="zh-CN" altLang="en-US" dirty="0"/>
              <a:t>空电子束焊接方</a:t>
            </a:r>
            <a:r>
              <a:rPr lang="zh-CN" altLang="en-US" dirty="0" smtClean="0"/>
              <a:t>式</a:t>
            </a:r>
            <a:endParaRPr lang="zh-CN" altLang="en-US" dirty="0"/>
          </a:p>
          <a:p>
            <a:r>
              <a:rPr lang="zh-CN" altLang="en-US" dirty="0" smtClean="0"/>
              <a:t>备</a:t>
            </a:r>
            <a:r>
              <a:rPr lang="zh-CN" altLang="en-US" dirty="0"/>
              <a:t>选方案为高纯钛罐体加低本底无氧铜衬里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利用蒙特卡洛研究了钛</a:t>
            </a:r>
            <a:r>
              <a:rPr lang="zh-CN" altLang="en-US" dirty="0"/>
              <a:t>罐体的本底贡</a:t>
            </a:r>
            <a:r>
              <a:rPr lang="zh-CN" altLang="en-US" dirty="0" smtClean="0"/>
              <a:t>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</a:t>
            </a:r>
            <a:r>
              <a:rPr lang="zh-CN" altLang="en-US" dirty="0"/>
              <a:t>展了钛块材的筛选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48" y="2612445"/>
            <a:ext cx="4343400" cy="2742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2749" y="244824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77B7"/>
                </a:solidFill>
              </a:rPr>
              <a:t>Girth weld joint</a:t>
            </a:r>
            <a:endParaRPr lang="en-US" sz="1600" dirty="0">
              <a:solidFill>
                <a:srgbClr val="3777B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5948" y="5273394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77B7"/>
                </a:solidFill>
              </a:rPr>
              <a:t>Longitudinal weld joint, higher stress</a:t>
            </a:r>
            <a:endParaRPr lang="en-US" sz="1600" dirty="0">
              <a:solidFill>
                <a:srgbClr val="3777B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2654" y="2273891"/>
            <a:ext cx="169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77B7"/>
                </a:solidFill>
              </a:rPr>
              <a:t>Forge or ring roll</a:t>
            </a:r>
            <a:endParaRPr lang="en-US" sz="1600" dirty="0">
              <a:solidFill>
                <a:srgbClr val="3777B7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5764948" y="2612445"/>
            <a:ext cx="190501" cy="174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flipH="1">
            <a:off x="5917349" y="2786801"/>
            <a:ext cx="20574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>
            <a:off x="7936649" y="2786801"/>
            <a:ext cx="38100" cy="338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0"/>
          </p:cNvCxnSpPr>
          <p:nvPr/>
        </p:nvCxnSpPr>
        <p:spPr>
          <a:xfrm flipV="1">
            <a:off x="6526948" y="4424591"/>
            <a:ext cx="0" cy="848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2049826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设计建设完成</a:t>
            </a:r>
            <a:endParaRPr lang="en-US" altLang="zh-CN" dirty="0" smtClean="0"/>
          </a:p>
          <a:p>
            <a:pPr lvl="1"/>
            <a:r>
              <a:rPr lang="zh-CN" altLang="en-US" dirty="0"/>
              <a:t>基</a:t>
            </a:r>
            <a:r>
              <a:rPr lang="zh-CN" altLang="en-US" dirty="0" smtClean="0"/>
              <a:t>于</a:t>
            </a:r>
            <a:r>
              <a:rPr lang="en-US" altLang="zh-CN" dirty="0" smtClean="0"/>
              <a:t>PandaX-II</a:t>
            </a:r>
            <a:r>
              <a:rPr lang="zh-CN" altLang="en-US" dirty="0" smtClean="0"/>
              <a:t>一期和二期的成功经验</a:t>
            </a:r>
            <a:endParaRPr lang="en-US" altLang="zh-CN" dirty="0" smtClean="0"/>
          </a:p>
          <a:p>
            <a:r>
              <a:rPr lang="zh-CN" altLang="en-US" dirty="0"/>
              <a:t>应用</a:t>
            </a:r>
            <a:r>
              <a:rPr lang="zh-CN" altLang="en-US" dirty="0" smtClean="0"/>
              <a:t>于原型探测器</a:t>
            </a:r>
            <a:endParaRPr lang="en-US" altLang="zh-CN" dirty="0" smtClean="0"/>
          </a:p>
          <a:p>
            <a:r>
              <a:rPr lang="zh-CN" altLang="en-US" dirty="0"/>
              <a:t>分别利用常温和高温气体纯化器还去除三甲胺和氙气中的杂质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高压气体循环提纯系统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7" y="3735504"/>
            <a:ext cx="3733165" cy="290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55" y="3735504"/>
            <a:ext cx="4106096" cy="28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TPC </a:t>
            </a:r>
            <a:r>
              <a:rPr lang="zh-CN" altLang="en-US" dirty="0"/>
              <a:t>场</a:t>
            </a:r>
            <a:r>
              <a:rPr lang="zh-CN" altLang="en-US" dirty="0" smtClean="0"/>
              <a:t>笼（</a:t>
            </a:r>
            <a:r>
              <a:rPr lang="en-US" altLang="zh-CN" dirty="0" smtClean="0"/>
              <a:t>field cage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9" y="4114449"/>
            <a:ext cx="2850476" cy="22048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4023" y="1713539"/>
            <a:ext cx="8372163" cy="2988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zh-CN" altLang="en-US" sz="2000" dirty="0"/>
              <a:t>成熟技</a:t>
            </a:r>
            <a:r>
              <a:rPr lang="zh-CN" altLang="en-US" sz="2000" dirty="0" smtClean="0"/>
              <a:t>术：铜整场圈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外围特氟龙（有机玻璃）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特氟龙作为绝缘介质，同时还可以把</a:t>
            </a:r>
            <a:r>
              <a:rPr lang="en-US" altLang="zh-CN" sz="1800" baseline="30000" dirty="0" smtClean="0"/>
              <a:t>136</a:t>
            </a:r>
            <a:r>
              <a:rPr lang="en-US" altLang="zh-CN" sz="1800" dirty="0" smtClean="0"/>
              <a:t>Xe</a:t>
            </a:r>
            <a:r>
              <a:rPr lang="zh-CN" altLang="en-US" sz="1800" dirty="0" smtClean="0"/>
              <a:t>排除在探测器死区外</a:t>
            </a:r>
            <a:endParaRPr lang="en-US" altLang="zh-CN" sz="1800" dirty="0" smtClean="0"/>
          </a:p>
          <a:p>
            <a:r>
              <a:rPr lang="zh-CN" altLang="en-US" sz="2000" dirty="0" smtClean="0"/>
              <a:t>新技术：有机玻璃上镀电阻性膜（比方说</a:t>
            </a:r>
            <a:r>
              <a:rPr lang="en-US" altLang="zh-CN" sz="2000" dirty="0" smtClean="0"/>
              <a:t>Diamond Like Carbon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简化安装难</a:t>
            </a:r>
            <a:r>
              <a:rPr lang="zh-CN" altLang="en-US" sz="1800" dirty="0" smtClean="0"/>
              <a:t>度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合</a:t>
            </a:r>
            <a:r>
              <a:rPr lang="zh-CN" altLang="en-US" sz="1800" dirty="0" smtClean="0"/>
              <a:t>作单位（</a:t>
            </a:r>
            <a:r>
              <a:rPr lang="en-US" altLang="zh-CN" sz="1800" dirty="0" smtClean="0"/>
              <a:t>SUT</a:t>
            </a:r>
            <a:r>
              <a:rPr lang="zh-CN" altLang="en-US" sz="1800" dirty="0" smtClean="0"/>
              <a:t>）已经开始测试小面积</a:t>
            </a:r>
            <a:r>
              <a:rPr lang="en-US" altLang="zh-CN" sz="1800" dirty="0" smtClean="0"/>
              <a:t>DLC</a:t>
            </a:r>
            <a:endParaRPr lang="en-US" altLang="zh-CN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04806" y="63193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原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型设计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69" y="3981071"/>
            <a:ext cx="3556382" cy="26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主题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交大模板.potx" id="{AE5D8681-4319-48D1-81C3-6C6438C2B9BD}" vid="{27E6303D-720B-4F25-A3C2-F18EDAE563E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交大模板</Template>
  <TotalTime>5206</TotalTime>
  <Words>1602</Words>
  <Application>Microsoft Office PowerPoint</Application>
  <PresentationFormat>On-screen Show (4:3)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DengXian</vt:lpstr>
      <vt:lpstr>DengXian</vt:lpstr>
      <vt:lpstr>DengXian Light</vt:lpstr>
      <vt:lpstr>Microsoft YaHei</vt:lpstr>
      <vt:lpstr>Microsoft YaHei</vt:lpstr>
      <vt:lpstr>STSong</vt:lpstr>
      <vt:lpstr>Arial</vt:lpstr>
      <vt:lpstr>Calibri</vt:lpstr>
      <vt:lpstr>Times New Roman</vt:lpstr>
      <vt:lpstr>Wingdings</vt:lpstr>
      <vt:lpstr>VI主题</vt:lpstr>
      <vt:lpstr>重点专项“基于惰性气体探测器的直接暗物质探测实验” 课题二 用于暗物质探测与中微子性质研究的200 公斤级气体探测器研发 </vt:lpstr>
      <vt:lpstr>课题二总体目标</vt:lpstr>
      <vt:lpstr>承担单位与人员</vt:lpstr>
      <vt:lpstr>研发进度</vt:lpstr>
      <vt:lpstr>无中微子双贝塔衰变的探测</vt:lpstr>
      <vt:lpstr>200公斤级高压气体探测器</vt:lpstr>
      <vt:lpstr>高压容器</vt:lpstr>
      <vt:lpstr>高压气体循环提纯系统</vt:lpstr>
      <vt:lpstr>TPC 场笼（field cage）</vt:lpstr>
      <vt:lpstr>MicroMegas电荷读出平面</vt:lpstr>
      <vt:lpstr>From MM films to SR2M</vt:lpstr>
      <vt:lpstr>本底研究</vt:lpstr>
      <vt:lpstr>交大原型探测器</vt:lpstr>
      <vt:lpstr>原型探测器初步数据</vt:lpstr>
      <vt:lpstr>人才培养</vt:lpstr>
      <vt:lpstr>发表文章</vt:lpstr>
      <vt:lpstr>邀请报告7个</vt:lpstr>
      <vt:lpstr>总结</vt:lpstr>
      <vt:lpstr>谢谢各位专家！</vt:lpstr>
      <vt:lpstr>Sensitivity projection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基于惰性气体探测器的直接暗物质探测实验</dc:title>
  <dc:creator>谌勋</dc:creator>
  <cp:lastModifiedBy>Ke Han</cp:lastModifiedBy>
  <cp:revision>286</cp:revision>
  <cp:lastPrinted>2016-05-16T05:50:01Z</cp:lastPrinted>
  <dcterms:created xsi:type="dcterms:W3CDTF">2016-05-12T00:59:07Z</dcterms:created>
  <dcterms:modified xsi:type="dcterms:W3CDTF">2017-09-24T17:10:34Z</dcterms:modified>
</cp:coreProperties>
</file>