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5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379" r:id="rId4"/>
    <p:sldId id="342" r:id="rId5"/>
    <p:sldId id="490" r:id="rId6"/>
    <p:sldId id="396" r:id="rId7"/>
    <p:sldId id="369" r:id="rId8"/>
    <p:sldId id="338" r:id="rId9"/>
    <p:sldId id="502" r:id="rId10"/>
    <p:sldId id="499" r:id="rId11"/>
    <p:sldId id="500" r:id="rId12"/>
    <p:sldId id="503" r:id="rId13"/>
    <p:sldId id="498" r:id="rId14"/>
    <p:sldId id="493" r:id="rId15"/>
    <p:sldId id="505" r:id="rId16"/>
    <p:sldId id="496" r:id="rId17"/>
    <p:sldId id="497" r:id="rId18"/>
    <p:sldId id="506" r:id="rId19"/>
    <p:sldId id="494" r:id="rId20"/>
    <p:sldId id="495" r:id="rId21"/>
    <p:sldId id="507" r:id="rId22"/>
    <p:sldId id="508" r:id="rId23"/>
    <p:sldId id="370" r:id="rId24"/>
    <p:sldId id="275" r:id="rId25"/>
  </p:sldIdLst>
  <p:sldSz cx="9144000" cy="6858000" type="screen4x3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ubin Liu" initials="SL" lastIdx="1" clrIdx="0">
    <p:extLst>
      <p:ext uri="{19B8F6BF-5375-455C-9EA6-DF929625EA0E}">
        <p15:presenceInfo xmlns:p15="http://schemas.microsoft.com/office/powerpoint/2012/main" userId="7af502cbc3f9e0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72"/>
    <a:srgbClr val="3F6EAA"/>
    <a:srgbClr val="0000FF"/>
    <a:srgbClr val="FFFF00"/>
    <a:srgbClr val="A0E298"/>
    <a:srgbClr val="7FB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10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149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B10EEF-CE97-4FD2-B44B-E0E134B2CDC0}" type="doc">
      <dgm:prSet loTypeId="urn:microsoft.com/office/officeart/2005/8/layout/chart3" loCatId="cycle" qsTypeId="urn:microsoft.com/office/officeart/2005/8/quickstyle/simple4" qsCatId="simple" csTypeId="urn:microsoft.com/office/officeart/2005/8/colors/accent1_2" csCatId="accent1" phldr="1"/>
      <dgm:spPr/>
    </dgm:pt>
    <dgm:pt modelId="{ACE83EAC-57EB-48DC-8467-A454411CF0E8}">
      <dgm:prSet phldrT="[文本]"/>
      <dgm:spPr/>
      <dgm:t>
        <a:bodyPr/>
        <a:lstStyle/>
        <a:p>
          <a:r>
            <a:rPr lang="zh-CN" altLang="en-US" dirty="0" smtClean="0"/>
            <a:t>地下实验直接探测</a:t>
          </a:r>
          <a:endParaRPr lang="zh-CN" altLang="en-US" dirty="0"/>
        </a:p>
      </dgm:t>
    </dgm:pt>
    <dgm:pt modelId="{D735A2D1-FE30-4D86-BF04-2BA92419C525}" type="parTrans" cxnId="{B7C87AB1-5A88-4456-9EB1-34F50181916B}">
      <dgm:prSet/>
      <dgm:spPr/>
      <dgm:t>
        <a:bodyPr/>
        <a:lstStyle/>
        <a:p>
          <a:endParaRPr lang="zh-CN" altLang="en-US"/>
        </a:p>
      </dgm:t>
    </dgm:pt>
    <dgm:pt modelId="{04278F22-C4A6-4A54-B574-BA780DB27FB0}" type="sibTrans" cxnId="{B7C87AB1-5A88-4456-9EB1-34F50181916B}">
      <dgm:prSet/>
      <dgm:spPr/>
      <dgm:t>
        <a:bodyPr/>
        <a:lstStyle/>
        <a:p>
          <a:endParaRPr lang="zh-CN" altLang="en-US"/>
        </a:p>
      </dgm:t>
    </dgm:pt>
    <dgm:pt modelId="{CE71CED9-9A01-4D58-8E9D-E68592CE8130}">
      <dgm:prSet phldrT="[文本]"/>
      <dgm:spPr/>
      <dgm:t>
        <a:bodyPr/>
        <a:lstStyle/>
        <a:p>
          <a:r>
            <a:rPr lang="zh-CN" altLang="en-US" dirty="0" smtClean="0"/>
            <a:t>高能对撞机直接产生</a:t>
          </a:r>
          <a:endParaRPr lang="zh-CN" altLang="en-US" dirty="0"/>
        </a:p>
      </dgm:t>
    </dgm:pt>
    <dgm:pt modelId="{6C774771-309A-4B57-9975-219151960933}" type="parTrans" cxnId="{F07ED23A-9A04-4100-BB6F-F02377F5D2F8}">
      <dgm:prSet/>
      <dgm:spPr/>
      <dgm:t>
        <a:bodyPr/>
        <a:lstStyle/>
        <a:p>
          <a:endParaRPr lang="zh-CN" altLang="en-US"/>
        </a:p>
      </dgm:t>
    </dgm:pt>
    <dgm:pt modelId="{E9B63C2F-49D3-46D4-B7E1-38CD06FE5683}" type="sibTrans" cxnId="{F07ED23A-9A04-4100-BB6F-F02377F5D2F8}">
      <dgm:prSet/>
      <dgm:spPr/>
      <dgm:t>
        <a:bodyPr/>
        <a:lstStyle/>
        <a:p>
          <a:endParaRPr lang="zh-CN" altLang="en-US"/>
        </a:p>
      </dgm:t>
    </dgm:pt>
    <dgm:pt modelId="{B0945B5A-89D4-42DE-AE75-918A3DA09A1E}">
      <dgm:prSet phldrT="[文本]"/>
      <dgm:spPr/>
      <dgm:t>
        <a:bodyPr/>
        <a:lstStyle/>
        <a:p>
          <a:r>
            <a:rPr lang="zh-CN" altLang="en-US" dirty="0" smtClean="0"/>
            <a:t>空间实验间接探测</a:t>
          </a:r>
          <a:endParaRPr lang="zh-CN" altLang="en-US" dirty="0"/>
        </a:p>
      </dgm:t>
    </dgm:pt>
    <dgm:pt modelId="{A4B30979-E8B4-4424-AEAA-780BDE6185BA}" type="parTrans" cxnId="{85B68CBB-72F2-49FB-A4F0-537C1ED888B2}">
      <dgm:prSet/>
      <dgm:spPr/>
      <dgm:t>
        <a:bodyPr/>
        <a:lstStyle/>
        <a:p>
          <a:endParaRPr lang="zh-CN" altLang="en-US"/>
        </a:p>
      </dgm:t>
    </dgm:pt>
    <dgm:pt modelId="{EFBE1B0F-5BAB-40BD-8E6D-B2BA247B133A}" type="sibTrans" cxnId="{85B68CBB-72F2-49FB-A4F0-537C1ED888B2}">
      <dgm:prSet/>
      <dgm:spPr/>
      <dgm:t>
        <a:bodyPr/>
        <a:lstStyle/>
        <a:p>
          <a:endParaRPr lang="zh-CN" altLang="en-US"/>
        </a:p>
      </dgm:t>
    </dgm:pt>
    <dgm:pt modelId="{32A3F637-52F3-447B-ADBA-CE91EF9D72A1}" type="pres">
      <dgm:prSet presAssocID="{80B10EEF-CE97-4FD2-B44B-E0E134B2CDC0}" presName="compositeShape" presStyleCnt="0">
        <dgm:presLayoutVars>
          <dgm:chMax val="7"/>
          <dgm:dir val="rev"/>
          <dgm:resizeHandles val="exact"/>
        </dgm:presLayoutVars>
      </dgm:prSet>
      <dgm:spPr/>
    </dgm:pt>
    <dgm:pt modelId="{ED16C76A-C9A7-4693-B788-99475FE21D3E}" type="pres">
      <dgm:prSet presAssocID="{80B10EEF-CE97-4FD2-B44B-E0E134B2CDC0}" presName="wedge1" presStyleLbl="node1" presStyleIdx="0" presStyleCnt="3"/>
      <dgm:spPr/>
      <dgm:t>
        <a:bodyPr/>
        <a:lstStyle/>
        <a:p>
          <a:endParaRPr lang="zh-CN" altLang="en-US"/>
        </a:p>
      </dgm:t>
    </dgm:pt>
    <dgm:pt modelId="{2439FCB7-E802-4BD0-B74F-CDC3FCB46DE8}" type="pres">
      <dgm:prSet presAssocID="{80B10EEF-CE97-4FD2-B44B-E0E134B2CDC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1531C3-51E4-42B8-A582-C268E0444A10}" type="pres">
      <dgm:prSet presAssocID="{80B10EEF-CE97-4FD2-B44B-E0E134B2CDC0}" presName="wedge2" presStyleLbl="node1" presStyleIdx="1" presStyleCnt="3" custLinFactNeighborY="252"/>
      <dgm:spPr/>
      <dgm:t>
        <a:bodyPr/>
        <a:lstStyle/>
        <a:p>
          <a:endParaRPr lang="zh-CN" altLang="en-US"/>
        </a:p>
      </dgm:t>
    </dgm:pt>
    <dgm:pt modelId="{DA31AD18-3413-4F7B-9589-C7B4D7516877}" type="pres">
      <dgm:prSet presAssocID="{80B10EEF-CE97-4FD2-B44B-E0E134B2CDC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F96A1D-2D14-4964-A123-054E9F167F32}" type="pres">
      <dgm:prSet presAssocID="{80B10EEF-CE97-4FD2-B44B-E0E134B2CDC0}" presName="wedge3" presStyleLbl="node1" presStyleIdx="2" presStyleCnt="3" custLinFactNeighborX="3706" custLinFactNeighborY="2085"/>
      <dgm:spPr/>
      <dgm:t>
        <a:bodyPr/>
        <a:lstStyle/>
        <a:p>
          <a:endParaRPr lang="en-US"/>
        </a:p>
      </dgm:t>
    </dgm:pt>
    <dgm:pt modelId="{C6384291-E216-4231-B639-DCD4DB9E012C}" type="pres">
      <dgm:prSet presAssocID="{80B10EEF-CE97-4FD2-B44B-E0E134B2CDC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7A9E94-4158-42B3-B1A7-95A690F6C8A7}" type="presOf" srcId="{ACE83EAC-57EB-48DC-8467-A454411CF0E8}" destId="{C6384291-E216-4231-B639-DCD4DB9E012C}" srcOrd="1" destOrd="0" presId="urn:microsoft.com/office/officeart/2005/8/layout/chart3"/>
    <dgm:cxn modelId="{C1A7382F-D358-4ECD-8B36-7A374A0E7F2B}" type="presOf" srcId="{80B10EEF-CE97-4FD2-B44B-E0E134B2CDC0}" destId="{32A3F637-52F3-447B-ADBA-CE91EF9D72A1}" srcOrd="0" destOrd="0" presId="urn:microsoft.com/office/officeart/2005/8/layout/chart3"/>
    <dgm:cxn modelId="{133B9198-A05B-4C26-B59D-237DF21A2940}" type="presOf" srcId="{CE71CED9-9A01-4D58-8E9D-E68592CE8130}" destId="{DA31AD18-3413-4F7B-9589-C7B4D7516877}" srcOrd="1" destOrd="0" presId="urn:microsoft.com/office/officeart/2005/8/layout/chart3"/>
    <dgm:cxn modelId="{DB908748-BC34-4CF4-8AF9-20D5C6930E2D}" type="presOf" srcId="{ACE83EAC-57EB-48DC-8467-A454411CF0E8}" destId="{A6F96A1D-2D14-4964-A123-054E9F167F32}" srcOrd="0" destOrd="0" presId="urn:microsoft.com/office/officeart/2005/8/layout/chart3"/>
    <dgm:cxn modelId="{54C77647-AD1F-454A-8D10-307015AD285B}" type="presOf" srcId="{B0945B5A-89D4-42DE-AE75-918A3DA09A1E}" destId="{2439FCB7-E802-4BD0-B74F-CDC3FCB46DE8}" srcOrd="1" destOrd="0" presId="urn:microsoft.com/office/officeart/2005/8/layout/chart3"/>
    <dgm:cxn modelId="{B7C87AB1-5A88-4456-9EB1-34F50181916B}" srcId="{80B10EEF-CE97-4FD2-B44B-E0E134B2CDC0}" destId="{ACE83EAC-57EB-48DC-8467-A454411CF0E8}" srcOrd="0" destOrd="0" parTransId="{D735A2D1-FE30-4D86-BF04-2BA92419C525}" sibTransId="{04278F22-C4A6-4A54-B574-BA780DB27FB0}"/>
    <dgm:cxn modelId="{A1F525E3-B360-4881-B09A-1599062A0B44}" type="presOf" srcId="{B0945B5A-89D4-42DE-AE75-918A3DA09A1E}" destId="{ED16C76A-C9A7-4693-B788-99475FE21D3E}" srcOrd="0" destOrd="0" presId="urn:microsoft.com/office/officeart/2005/8/layout/chart3"/>
    <dgm:cxn modelId="{BF1DB6F6-1BF8-4CD0-8BC0-5C25CD0EADC2}" type="presOf" srcId="{CE71CED9-9A01-4D58-8E9D-E68592CE8130}" destId="{C51531C3-51E4-42B8-A582-C268E0444A10}" srcOrd="0" destOrd="0" presId="urn:microsoft.com/office/officeart/2005/8/layout/chart3"/>
    <dgm:cxn modelId="{F07ED23A-9A04-4100-BB6F-F02377F5D2F8}" srcId="{80B10EEF-CE97-4FD2-B44B-E0E134B2CDC0}" destId="{CE71CED9-9A01-4D58-8E9D-E68592CE8130}" srcOrd="1" destOrd="0" parTransId="{6C774771-309A-4B57-9975-219151960933}" sibTransId="{E9B63C2F-49D3-46D4-B7E1-38CD06FE5683}"/>
    <dgm:cxn modelId="{85B68CBB-72F2-49FB-A4F0-537C1ED888B2}" srcId="{80B10EEF-CE97-4FD2-B44B-E0E134B2CDC0}" destId="{B0945B5A-89D4-42DE-AE75-918A3DA09A1E}" srcOrd="2" destOrd="0" parTransId="{A4B30979-E8B4-4424-AEAA-780BDE6185BA}" sibTransId="{EFBE1B0F-5BAB-40BD-8E6D-B2BA247B133A}"/>
    <dgm:cxn modelId="{F8F0354D-9914-4364-A42C-AAC7D4EE9D4E}" type="presParOf" srcId="{32A3F637-52F3-447B-ADBA-CE91EF9D72A1}" destId="{ED16C76A-C9A7-4693-B788-99475FE21D3E}" srcOrd="0" destOrd="0" presId="urn:microsoft.com/office/officeart/2005/8/layout/chart3"/>
    <dgm:cxn modelId="{2FF2F08F-B045-4E17-9172-EDBC0B809D8C}" type="presParOf" srcId="{32A3F637-52F3-447B-ADBA-CE91EF9D72A1}" destId="{2439FCB7-E802-4BD0-B74F-CDC3FCB46DE8}" srcOrd="1" destOrd="0" presId="urn:microsoft.com/office/officeart/2005/8/layout/chart3"/>
    <dgm:cxn modelId="{8C0B22BC-9EF9-4D4C-B47C-08F835801729}" type="presParOf" srcId="{32A3F637-52F3-447B-ADBA-CE91EF9D72A1}" destId="{C51531C3-51E4-42B8-A582-C268E0444A10}" srcOrd="2" destOrd="0" presId="urn:microsoft.com/office/officeart/2005/8/layout/chart3"/>
    <dgm:cxn modelId="{8980DB2E-2615-4322-B860-910AD0778D5A}" type="presParOf" srcId="{32A3F637-52F3-447B-ADBA-CE91EF9D72A1}" destId="{DA31AD18-3413-4F7B-9589-C7B4D7516877}" srcOrd="3" destOrd="0" presId="urn:microsoft.com/office/officeart/2005/8/layout/chart3"/>
    <dgm:cxn modelId="{0FB87B83-F2DE-4154-B3F6-4BA5C948EC8F}" type="presParOf" srcId="{32A3F637-52F3-447B-ADBA-CE91EF9D72A1}" destId="{A6F96A1D-2D14-4964-A123-054E9F167F32}" srcOrd="4" destOrd="0" presId="urn:microsoft.com/office/officeart/2005/8/layout/chart3"/>
    <dgm:cxn modelId="{A6CC183E-C21C-440D-9B2D-1088E85C3C24}" type="presParOf" srcId="{32A3F637-52F3-447B-ADBA-CE91EF9D72A1}" destId="{C6384291-E216-4231-B639-DCD4DB9E012C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6C76A-C9A7-4693-B788-99475FE21D3E}">
      <dsp:nvSpPr>
        <dsp:cNvPr id="0" name=""/>
        <dsp:cNvSpPr/>
      </dsp:nvSpPr>
      <dsp:spPr>
        <a:xfrm>
          <a:off x="1060900" y="294092"/>
          <a:ext cx="2670678" cy="267067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空间实验间接探测</a:t>
          </a:r>
          <a:endParaRPr lang="zh-CN" altLang="en-US" sz="1800" kern="1200" dirty="0"/>
        </a:p>
      </dsp:txBody>
      <dsp:txXfrm>
        <a:off x="2539312" y="818690"/>
        <a:ext cx="906123" cy="890226"/>
      </dsp:txXfrm>
    </dsp:sp>
    <dsp:sp modelId="{C51531C3-51E4-42B8-A582-C268E0444A10}">
      <dsp:nvSpPr>
        <dsp:cNvPr id="0" name=""/>
        <dsp:cNvSpPr/>
      </dsp:nvSpPr>
      <dsp:spPr>
        <a:xfrm>
          <a:off x="1060900" y="300822"/>
          <a:ext cx="2670678" cy="2670678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高能对撞机直接产生</a:t>
          </a:r>
          <a:endParaRPr lang="zh-CN" altLang="en-US" sz="1800" kern="1200" dirty="0"/>
        </a:p>
      </dsp:txBody>
      <dsp:txXfrm>
        <a:off x="1792158" y="1985893"/>
        <a:ext cx="1208164" cy="826638"/>
      </dsp:txXfrm>
    </dsp:sp>
    <dsp:sp modelId="{A6F96A1D-2D14-4964-A123-054E9F167F32}">
      <dsp:nvSpPr>
        <dsp:cNvPr id="0" name=""/>
        <dsp:cNvSpPr/>
      </dsp:nvSpPr>
      <dsp:spPr>
        <a:xfrm>
          <a:off x="1022209" y="270291"/>
          <a:ext cx="2670678" cy="2670678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地下实验直接探测</a:t>
          </a:r>
          <a:endParaRPr lang="zh-CN" altLang="en-US" sz="1800" kern="1200" dirty="0"/>
        </a:p>
      </dsp:txBody>
      <dsp:txXfrm>
        <a:off x="1350638" y="763095"/>
        <a:ext cx="906123" cy="890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2C1FBA-CF23-45CA-A289-03E32D160964}" type="datetimeFigureOut">
              <a:rPr lang="zh-CN" altLang="en-US" smtClean="0"/>
              <a:t>2017/9/25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F2B0C5-C56D-47E9-BCFE-D990A940F1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700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966BD8-0FC1-456F-BDC6-7D0CA8E36566}" type="datetimeFigureOut">
              <a:rPr lang="zh-CN" altLang="en-US" smtClean="0"/>
              <a:t>2017/9/25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CFC841-E2E1-4802-8701-94EA307E9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59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C841-E2E1-4802-8701-94EA307E94B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407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C841-E2E1-4802-8701-94EA307E94B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613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C841-E2E1-4802-8701-94EA307E94B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99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44867"/>
            <a:ext cx="78867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628650" y="3475432"/>
            <a:ext cx="7886700" cy="604299"/>
          </a:xfrm>
        </p:spPr>
        <p:txBody>
          <a:bodyPr anchor="ctr">
            <a:noAutofit/>
          </a:bodyPr>
          <a:lstStyle>
            <a:lvl1pPr algn="ctr">
              <a:defRPr lang="zh-CN" altLang="en-US" sz="2400" b="0">
                <a:solidFill>
                  <a:schemeClr val="accent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761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3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469124" y="5245246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smtClean="0"/>
              <a:t>单击以编辑母版副标题样式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4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单击此处添加日期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11" name="直接连接符 10"/>
          <p:cNvCxnSpPr/>
          <p:nvPr userDrawn="1"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10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857" y="4406901"/>
            <a:ext cx="7175673" cy="1362075"/>
          </a:xfrm>
        </p:spPr>
        <p:txBody>
          <a:bodyPr anchor="t"/>
          <a:lstStyle>
            <a:lvl1pPr algn="l">
              <a:defRPr sz="3693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6857" y="2906713"/>
            <a:ext cx="7175673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87" indent="0">
              <a:buNone/>
              <a:defRPr sz="1662"/>
            </a:lvl2pPr>
            <a:lvl3pPr marL="844174" indent="0">
              <a:buNone/>
              <a:defRPr sz="1477"/>
            </a:lvl3pPr>
            <a:lvl4pPr marL="1266261" indent="0">
              <a:buNone/>
              <a:defRPr sz="1292"/>
            </a:lvl4pPr>
            <a:lvl5pPr marL="1688348" indent="0">
              <a:buNone/>
              <a:defRPr sz="1292"/>
            </a:lvl5pPr>
            <a:lvl6pPr marL="2110435" indent="0">
              <a:buNone/>
              <a:defRPr sz="1292"/>
            </a:lvl6pPr>
            <a:lvl7pPr marL="2532522" indent="0">
              <a:buNone/>
              <a:defRPr sz="1292"/>
            </a:lvl7pPr>
            <a:lvl8pPr marL="2954609" indent="0">
              <a:buNone/>
              <a:defRPr sz="1292"/>
            </a:lvl8pPr>
            <a:lvl9pPr marL="3376696" indent="0">
              <a:buNone/>
              <a:defRPr sz="1292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237" y="6172200"/>
            <a:ext cx="190530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8186" y="6172200"/>
            <a:ext cx="2894599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302" y="6172200"/>
            <a:ext cx="190530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9BA94-DABF-4D0A-A5F8-498E8845FC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6932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CE1B6-A072-417E-9B74-C9FA7A20B87F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6321393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 b="1"/>
            </a:lvl1pPr>
            <a:lvl2pPr>
              <a:buClr>
                <a:schemeClr val="accent1"/>
              </a:buClr>
              <a:defRPr sz="2000" b="1"/>
            </a:lvl2pPr>
            <a:lvl3pPr>
              <a:buClr>
                <a:schemeClr val="accent1"/>
              </a:buClr>
              <a:defRPr sz="1800" b="1"/>
            </a:lvl3pPr>
            <a:lvl4pPr>
              <a:buClr>
                <a:schemeClr val="accent1"/>
              </a:buClr>
              <a:defRPr sz="1600" b="1"/>
            </a:lvl4pPr>
            <a:lvl5pPr>
              <a:buClr>
                <a:schemeClr val="accent1"/>
              </a:buClr>
              <a:defRPr sz="1600" b="1"/>
            </a:lvl5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文本框 8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 txBox="1">
            <a:spLocks/>
          </p:cNvSpPr>
          <p:nvPr userDrawn="1"/>
        </p:nvSpPr>
        <p:spPr>
          <a:xfrm>
            <a:off x="8697600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972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 b="1"/>
            </a:lvl1pPr>
            <a:lvl2pPr>
              <a:buClr>
                <a:schemeClr val="accent1"/>
              </a:buClr>
              <a:defRPr sz="2000" b="1"/>
            </a:lvl2pPr>
            <a:lvl3pPr>
              <a:buClr>
                <a:schemeClr val="accent1"/>
              </a:buClr>
              <a:defRPr sz="1800" b="1"/>
            </a:lvl3pPr>
            <a:lvl4pPr>
              <a:buClr>
                <a:schemeClr val="accent1"/>
              </a:buClr>
              <a:defRPr sz="1600" b="1"/>
            </a:lvl4pPr>
            <a:lvl5pPr>
              <a:buClr>
                <a:schemeClr val="accent1"/>
              </a:buClr>
              <a:defRPr sz="1600" b="1"/>
            </a:lvl5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6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0" name="灯片编号占位符 5"/>
          <p:cNvSpPr txBox="1">
            <a:spLocks/>
          </p:cNvSpPr>
          <p:nvPr/>
        </p:nvSpPr>
        <p:spPr>
          <a:xfrm>
            <a:off x="8697600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863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>
            <a:spLocks/>
          </p:cNvSpPr>
          <p:nvPr/>
        </p:nvSpPr>
        <p:spPr>
          <a:xfrm>
            <a:off x="8696565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315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2344" y="3635096"/>
            <a:ext cx="8410492" cy="701375"/>
          </a:xfrm>
        </p:spPr>
        <p:txBody>
          <a:bodyPr>
            <a:noAutofit/>
          </a:bodyPr>
          <a:lstStyle>
            <a:lvl1pPr>
              <a:defRPr sz="48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9285665"/>
      </p:ext>
    </p:extLst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97600" y="313200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977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5" y="313200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3" y="975600"/>
            <a:ext cx="856644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426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193">
          <p15:clr>
            <a:srgbClr val="FBAE40"/>
          </p15:clr>
        </p15:guide>
        <p15:guide id="3" pos="2160" userDrawn="1">
          <p15:clr>
            <a:srgbClr val="FBAE40"/>
          </p15:clr>
        </p15:guide>
        <p15:guide id="4" pos="389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4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单击此处编辑标题</a:t>
            </a: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20" name="矩形 1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22" name="矩形 21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3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22" name="矩形 21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24" name="矩形 23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4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单击此处编辑标题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5" y="313200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4325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193">
          <p15:clr>
            <a:srgbClr val="FBAE40"/>
          </p15:clr>
        </p15:guide>
        <p15:guide id="3" pos="2160" userDrawn="1">
          <p15:clr>
            <a:srgbClr val="FBAE40"/>
          </p15:clr>
        </p15:guide>
        <p15:guide id="4" pos="389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13468" y="1673352"/>
            <a:ext cx="8340421" cy="4999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  <p:sp>
        <p:nvSpPr>
          <p:cNvPr id="4" name="标题占位符 3"/>
          <p:cNvSpPr>
            <a:spLocks noGrp="1"/>
          </p:cNvSpPr>
          <p:nvPr>
            <p:ph type="title"/>
          </p:nvPr>
        </p:nvSpPr>
        <p:spPr>
          <a:xfrm>
            <a:off x="413468" y="863020"/>
            <a:ext cx="8410492" cy="70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98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9" r:id="rId3"/>
    <p:sldLayoutId id="2147483772" r:id="rId4"/>
    <p:sldLayoutId id="2147483779" r:id="rId5"/>
    <p:sldLayoutId id="2147483774" r:id="rId6"/>
    <p:sldLayoutId id="2147483776" r:id="rId7"/>
    <p:sldLayoutId id="2147483777" r:id="rId8"/>
    <p:sldLayoutId id="2147483778" r:id="rId9"/>
    <p:sldLayoutId id="2147483767" r:id="rId10"/>
    <p:sldLayoutId id="2147483780" r:id="rId11"/>
    <p:sldLayoutId id="2147483781" r:id="rId12"/>
  </p:sldLayoutIdLst>
  <p:transition spd="med">
    <p:push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5263" y="537617"/>
            <a:ext cx="8293474" cy="2911111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/>
                </a:solidFill>
              </a:rPr>
              <a:t>国家重点研发计划</a:t>
            </a:r>
            <a:r>
              <a:rPr lang="en-US" sz="2400" dirty="0">
                <a:solidFill>
                  <a:schemeClr val="tx1"/>
                </a:solidFill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</a:rPr>
              <a:t>大科学装置前沿研究</a:t>
            </a:r>
            <a:r>
              <a:rPr lang="en-US" sz="2400" dirty="0">
                <a:solidFill>
                  <a:schemeClr val="tx1"/>
                </a:solidFill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</a:rPr>
              <a:t>重点专</a:t>
            </a:r>
            <a:r>
              <a:rPr lang="zh-CN" altLang="en-US" sz="2400" dirty="0" smtClean="0">
                <a:solidFill>
                  <a:schemeClr val="tx1"/>
                </a:solidFill>
              </a:rPr>
              <a:t>项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zh-CN" altLang="en-US" sz="3200" dirty="0" smtClean="0"/>
              <a:t>基</a:t>
            </a:r>
            <a:r>
              <a:rPr lang="zh-CN" altLang="en-US" sz="3200" dirty="0"/>
              <a:t>于惰性气体探测器的直接暗物质探测实验</a:t>
            </a:r>
            <a:r>
              <a:rPr lang="zh-CN" altLang="en-US" sz="4000" dirty="0"/>
              <a:t/>
            </a:r>
            <a:br>
              <a:rPr lang="zh-CN" altLang="en-US" sz="4000" dirty="0"/>
            </a:br>
            <a:r>
              <a:rPr lang="zh-CN" altLang="en-US" sz="4000" dirty="0" smtClean="0"/>
              <a:t>年度总结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0" y="3448728"/>
            <a:ext cx="7886700" cy="24361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 b="1" dirty="0" smtClean="0">
                <a:solidFill>
                  <a:schemeClr val="tx1"/>
                </a:solidFill>
              </a:rPr>
              <a:t>季向东，上海交通大学</a:t>
            </a:r>
            <a:endParaRPr lang="en-US" altLang="zh-CN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2000" b="1" dirty="0" smtClean="0">
                <a:solidFill>
                  <a:schemeClr val="tx1"/>
                </a:solidFill>
              </a:rPr>
              <a:t>2017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年</a:t>
            </a:r>
            <a:r>
              <a:rPr lang="en-US" altLang="zh-CN" sz="2000" b="1" dirty="0">
                <a:solidFill>
                  <a:schemeClr val="tx1"/>
                </a:solidFill>
              </a:rPr>
              <a:t>9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月</a:t>
            </a:r>
            <a:r>
              <a:rPr lang="en-US" altLang="zh-CN" sz="2000" b="1" dirty="0">
                <a:solidFill>
                  <a:schemeClr val="tx1"/>
                </a:solidFill>
              </a:rPr>
              <a:t>25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日</a:t>
            </a:r>
            <a:endParaRPr lang="en-US" altLang="zh-CN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1800" b="1" dirty="0" smtClean="0"/>
              <a:t>合</a:t>
            </a:r>
            <a:r>
              <a:rPr lang="zh-CN" altLang="en-US" sz="1800" b="1" dirty="0"/>
              <a:t>作单</a:t>
            </a:r>
            <a:r>
              <a:rPr lang="zh-CN" altLang="en-US" sz="1800" b="1" dirty="0" smtClean="0"/>
              <a:t>位：中国科学技术大学 中国科学院高能物理研究所 </a:t>
            </a:r>
            <a:endParaRPr lang="en-US" altLang="zh-CN" sz="1800" b="1" dirty="0" smtClean="0"/>
          </a:p>
          <a:p>
            <a:pPr marL="0" indent="0">
              <a:buNone/>
            </a:pPr>
            <a:r>
              <a:rPr lang="zh-CN" altLang="en-US" sz="1800" b="1" dirty="0" smtClean="0"/>
              <a:t>北京大学 中国原子能科学研究院 中山大学</a:t>
            </a:r>
            <a:endParaRPr lang="en-US" altLang="zh-CN" sz="1800" b="1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3" y="5884828"/>
            <a:ext cx="808154" cy="83095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68"/>
          <a:stretch/>
        </p:blipFill>
        <p:spPr>
          <a:xfrm>
            <a:off x="2322923" y="5946624"/>
            <a:ext cx="1147983" cy="7233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662" y="5910953"/>
            <a:ext cx="778704" cy="778704"/>
          </a:xfrm>
          <a:prstGeom prst="rect">
            <a:avLst/>
          </a:prstGeom>
        </p:spPr>
      </p:pic>
      <p:pic>
        <p:nvPicPr>
          <p:cNvPr id="1026" name="Picture 2" descr="http://www.ciae.ac.cn/images/ciae_title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70"/>
          <a:stretch/>
        </p:blipFill>
        <p:spPr bwMode="auto">
          <a:xfrm>
            <a:off x="4957947" y="5966171"/>
            <a:ext cx="2133793" cy="66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ysu.edu.cn/2012/images/content/2012-11/2012110922144630394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243" y="5855251"/>
            <a:ext cx="890107" cy="89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Pct val="68000"/>
              <a:buFont typeface="Wingdings" panose="05000000000000000000" pitchFamily="2" charset="2"/>
              <a:buChar char="p"/>
              <a:defRPr/>
            </a:pPr>
            <a:r>
              <a:rPr lang="en-US" altLang="zh-CN" dirty="0"/>
              <a:t>PandaX-II</a:t>
            </a:r>
            <a:r>
              <a:rPr lang="zh-CN" altLang="en-US" dirty="0"/>
              <a:t> </a:t>
            </a:r>
            <a:r>
              <a:rPr lang="en-US" altLang="zh-CN" dirty="0"/>
              <a:t>(500kg</a:t>
            </a:r>
            <a:r>
              <a:rPr lang="zh-CN" altLang="en-US" dirty="0"/>
              <a:t>级</a:t>
            </a:r>
            <a:r>
              <a:rPr lang="en-US" altLang="zh-CN" dirty="0"/>
              <a:t>)</a:t>
            </a:r>
            <a:r>
              <a:rPr lang="zh-CN" altLang="en-US" dirty="0"/>
              <a:t>，继续成功运行</a:t>
            </a:r>
            <a:r>
              <a:rPr lang="en-US" altLang="zh-CN" dirty="0"/>
              <a:t>;</a:t>
            </a:r>
            <a:r>
              <a:rPr lang="zh-CN" altLang="en-US" dirty="0"/>
              <a:t> </a:t>
            </a:r>
            <a:r>
              <a:rPr lang="en-US" altLang="zh-CN" dirty="0"/>
              <a:t>19.1+79.6+</a:t>
            </a:r>
            <a:r>
              <a:rPr lang="en-US" altLang="zh-CN" dirty="0">
                <a:solidFill>
                  <a:srgbClr val="FF0000"/>
                </a:solidFill>
              </a:rPr>
              <a:t>77.1</a:t>
            </a:r>
            <a:r>
              <a:rPr lang="zh-CN" altLang="en-US" dirty="0"/>
              <a:t>天</a:t>
            </a:r>
            <a:r>
              <a:rPr lang="en-US" altLang="zh-CN" dirty="0"/>
              <a:t>Run8,9,10; </a:t>
            </a:r>
            <a:r>
              <a:rPr lang="zh-CN" altLang="en-US" dirty="0"/>
              <a:t>没有发现暗物质</a:t>
            </a:r>
            <a:r>
              <a:rPr lang="en-US" altLang="zh-CN" dirty="0"/>
              <a:t>,</a:t>
            </a:r>
            <a:r>
              <a:rPr lang="zh-CN" altLang="en-US" dirty="0"/>
              <a:t>但取得了</a:t>
            </a:r>
            <a:r>
              <a:rPr lang="zh-CN" altLang="en-US" dirty="0">
                <a:solidFill>
                  <a:srgbClr val="FF0000"/>
                </a:solidFill>
              </a:rPr>
              <a:t>世界领先乃至最好</a:t>
            </a:r>
            <a:r>
              <a:rPr lang="zh-CN" altLang="en-US" dirty="0"/>
              <a:t>的结果。</a:t>
            </a:r>
            <a:endParaRPr lang="en-US" altLang="zh-CN" dirty="0"/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Pct val="68000"/>
              <a:buFont typeface="Wingdings" panose="05000000000000000000" pitchFamily="2" charset="2"/>
              <a:buChar char="p"/>
              <a:defRPr/>
            </a:pPr>
            <a:endParaRPr lang="en-US" altLang="zh-CN" dirty="0"/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Pct val="68000"/>
              <a:buFont typeface="Wingdings" panose="05000000000000000000" pitchFamily="2" charset="2"/>
              <a:buChar char="p"/>
              <a:defRPr/>
            </a:pPr>
            <a:r>
              <a:rPr lang="zh-CN" altLang="en-US" dirty="0"/>
              <a:t>过去一年取得了不少重要阶段性成果</a:t>
            </a:r>
            <a:endParaRPr lang="en-US" altLang="zh-CN" dirty="0"/>
          </a:p>
          <a:p>
            <a:pPr lvl="1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Pct val="68000"/>
              <a:buFont typeface="Wingdings" panose="05000000000000000000" pitchFamily="2" charset="2"/>
              <a:buChar char="p"/>
              <a:defRPr/>
            </a:pPr>
            <a:r>
              <a:rPr lang="en-US" altLang="zh-CN" dirty="0"/>
              <a:t>ER/NR</a:t>
            </a:r>
            <a:r>
              <a:rPr lang="zh-CN" altLang="en-US" dirty="0"/>
              <a:t>刻度；精馏除</a:t>
            </a:r>
            <a:r>
              <a:rPr lang="en-US" altLang="zh-CN" dirty="0"/>
              <a:t>Kr/T;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Pct val="68000"/>
              <a:buFont typeface="Wingdings" panose="05000000000000000000" pitchFamily="2" charset="2"/>
              <a:buChar char="p"/>
              <a:defRPr/>
            </a:pPr>
            <a:r>
              <a:rPr lang="en-US" altLang="zh-CN" dirty="0" smtClean="0"/>
              <a:t>WIMP</a:t>
            </a:r>
            <a:r>
              <a:rPr lang="zh-CN" altLang="en-US" dirty="0"/>
              <a:t>自旋无关结</a:t>
            </a:r>
            <a:r>
              <a:rPr lang="zh-CN" altLang="en-US" dirty="0" smtClean="0"/>
              <a:t>果发表</a:t>
            </a:r>
            <a:endParaRPr lang="en-US" altLang="zh-CN" dirty="0" smtClean="0"/>
          </a:p>
          <a:p>
            <a:pPr lvl="1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Pct val="68000"/>
              <a:buFont typeface="Wingdings" panose="05000000000000000000" pitchFamily="2" charset="2"/>
              <a:buChar char="p"/>
              <a:defRPr/>
            </a:pPr>
            <a:r>
              <a:rPr lang="zh-CN" altLang="en-US" dirty="0"/>
              <a:t>自</a:t>
            </a:r>
            <a:r>
              <a:rPr lang="zh-CN" altLang="en-US" dirty="0" smtClean="0"/>
              <a:t>旋相关结</a:t>
            </a:r>
            <a:r>
              <a:rPr lang="zh-CN" altLang="en-US" dirty="0"/>
              <a:t>果发表</a:t>
            </a:r>
            <a:endParaRPr lang="en-US" altLang="zh-CN" dirty="0"/>
          </a:p>
          <a:p>
            <a:pPr lvl="1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Pct val="68000"/>
              <a:buFont typeface="Wingdings" panose="05000000000000000000" pitchFamily="2" charset="2"/>
              <a:buChar char="p"/>
              <a:defRPr/>
            </a:pPr>
            <a:r>
              <a:rPr lang="en-US" altLang="zh-CN" dirty="0" err="1"/>
              <a:t>Axion</a:t>
            </a:r>
            <a:r>
              <a:rPr lang="zh-CN" altLang="en-US" dirty="0"/>
              <a:t>结果</a:t>
            </a:r>
            <a:endParaRPr lang="en-US" altLang="zh-CN" dirty="0"/>
          </a:p>
          <a:p>
            <a:pPr lvl="1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Pct val="68000"/>
              <a:buFont typeface="Wingdings" panose="05000000000000000000" pitchFamily="2" charset="2"/>
              <a:buChar char="p"/>
              <a:defRPr/>
            </a:pPr>
            <a:r>
              <a:rPr lang="en-US" altLang="zh-CN" sz="2400" dirty="0" err="1"/>
              <a:t>Inelestic</a:t>
            </a:r>
            <a:r>
              <a:rPr lang="zh-CN" altLang="en-US" sz="2400" dirty="0"/>
              <a:t> 结果</a:t>
            </a:r>
            <a:endParaRPr lang="en-US" altLang="zh-CN" sz="2400" dirty="0"/>
          </a:p>
          <a:p>
            <a:pPr lvl="1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Pct val="68000"/>
              <a:buFont typeface="Wingdings" panose="05000000000000000000" pitchFamily="2" charset="2"/>
              <a:buChar char="p"/>
              <a:defRPr/>
            </a:pPr>
            <a:r>
              <a:rPr lang="en-US" altLang="zh-CN" dirty="0"/>
              <a:t>Dark</a:t>
            </a:r>
            <a:r>
              <a:rPr lang="zh-CN" altLang="en-US" dirty="0"/>
              <a:t> </a:t>
            </a:r>
            <a:r>
              <a:rPr lang="en-US" altLang="zh-CN" dirty="0" smtClean="0"/>
              <a:t>Photon</a:t>
            </a:r>
            <a:r>
              <a:rPr lang="zh-CN" altLang="en-US" dirty="0" smtClean="0"/>
              <a:t>结</a:t>
            </a:r>
            <a:r>
              <a:rPr lang="zh-CN" altLang="en-US" dirty="0"/>
              <a:t>果</a:t>
            </a:r>
            <a:endParaRPr lang="en-US" altLang="zh-CN" sz="2400" dirty="0"/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Pct val="68000"/>
              <a:buFont typeface="Wingdings" panose="05000000000000000000" pitchFamily="2" charset="2"/>
              <a:buChar char="p"/>
              <a:defRPr/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Pct val="68000"/>
              <a:buFont typeface="Wingdings" panose="05000000000000000000" pitchFamily="2" charset="2"/>
              <a:buChar char="p"/>
              <a:defRPr/>
            </a:pPr>
            <a:r>
              <a:rPr lang="zh-CN" altLang="en-US" dirty="0">
                <a:solidFill>
                  <a:srgbClr val="FF0000"/>
                </a:solidFill>
              </a:rPr>
              <a:t>上述成功经验，为下一步运行</a:t>
            </a:r>
            <a:r>
              <a:rPr lang="zh-CN" altLang="en-US" dirty="0" smtClean="0">
                <a:solidFill>
                  <a:srgbClr val="FF0000"/>
                </a:solidFill>
              </a:rPr>
              <a:t>和升</a:t>
            </a:r>
            <a:r>
              <a:rPr lang="zh-CN" altLang="en-US" dirty="0">
                <a:solidFill>
                  <a:srgbClr val="FF0000"/>
                </a:solidFill>
              </a:rPr>
              <a:t>级计划打下坚实基础！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PandaX-</a:t>
            </a:r>
            <a:r>
              <a:rPr lang="en-US" altLang="zh-CN" dirty="0" smtClean="0"/>
              <a:t>II</a:t>
            </a:r>
            <a:r>
              <a:rPr lang="zh-CN" altLang="en-US" dirty="0" smtClean="0"/>
              <a:t>取数运行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639" y="2757413"/>
            <a:ext cx="3126964" cy="288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5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72771" y="1734043"/>
            <a:ext cx="4889457" cy="2373649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zh-CN" altLang="en-US" dirty="0" smtClean="0"/>
              <a:t>首个</a:t>
            </a:r>
            <a:r>
              <a:rPr lang="en-US" altLang="zh-CN" dirty="0" smtClean="0"/>
              <a:t>WIMP</a:t>
            </a:r>
            <a:r>
              <a:rPr lang="zh-CN" altLang="en-US" dirty="0" smtClean="0"/>
              <a:t>自旋无关结</a:t>
            </a:r>
            <a:r>
              <a:rPr lang="zh-CN" altLang="en-US" dirty="0"/>
              <a:t>果发</a:t>
            </a:r>
            <a:r>
              <a:rPr lang="zh-CN" altLang="en-US" dirty="0" smtClean="0"/>
              <a:t>表为</a:t>
            </a:r>
            <a:r>
              <a:rPr lang="en-US" altLang="zh-CN" dirty="0" smtClean="0"/>
              <a:t>PRL</a:t>
            </a:r>
            <a:r>
              <a:rPr lang="zh-CN" altLang="en-US" dirty="0" smtClean="0"/>
              <a:t>封面文章</a:t>
            </a:r>
            <a:endParaRPr lang="en-US" altLang="zh-CN" dirty="0" smtClean="0"/>
          </a:p>
          <a:p>
            <a:pPr marL="228600" lvl="1">
              <a:spcBef>
                <a:spcPts val="1000"/>
              </a:spcBef>
            </a:pPr>
            <a:r>
              <a:rPr lang="en-US" altLang="zh-CN" dirty="0" smtClean="0"/>
              <a:t>WIMP</a:t>
            </a:r>
            <a:r>
              <a:rPr lang="zh-CN" altLang="en-US" dirty="0" smtClean="0"/>
              <a:t>自旋相关</a:t>
            </a:r>
            <a:r>
              <a:rPr lang="en-US" altLang="zh-CN" dirty="0" smtClean="0"/>
              <a:t>PRL</a:t>
            </a:r>
            <a:r>
              <a:rPr lang="zh-CN" altLang="en-US" dirty="0" smtClean="0"/>
              <a:t>发表</a:t>
            </a:r>
            <a:endParaRPr lang="en-US" altLang="zh-CN" dirty="0" smtClean="0"/>
          </a:p>
          <a:p>
            <a:pPr marL="228600" lvl="1">
              <a:spcBef>
                <a:spcPts val="1000"/>
              </a:spcBef>
            </a:pPr>
            <a:r>
              <a:rPr lang="zh-CN" altLang="en-US" dirty="0" smtClean="0"/>
              <a:t>新</a:t>
            </a:r>
            <a:r>
              <a:rPr lang="zh-CN" altLang="en-US" dirty="0" smtClean="0"/>
              <a:t>的</a:t>
            </a:r>
            <a:r>
              <a:rPr lang="en-US" altLang="zh-CN" dirty="0"/>
              <a:t>WIMP</a:t>
            </a:r>
            <a:r>
              <a:rPr lang="zh-CN" altLang="en-US" dirty="0"/>
              <a:t>自旋无关结</a:t>
            </a:r>
            <a:r>
              <a:rPr lang="zh-CN" altLang="en-US" dirty="0" smtClean="0"/>
              <a:t>果近期被</a:t>
            </a:r>
            <a:r>
              <a:rPr lang="en-US" altLang="zh-CN" dirty="0" smtClean="0"/>
              <a:t>PRL</a:t>
            </a:r>
            <a:r>
              <a:rPr lang="zh-CN" altLang="en-US" dirty="0" smtClean="0"/>
              <a:t>接受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PRL</a:t>
            </a:r>
            <a:r>
              <a:rPr lang="zh-CN" altLang="en-US" dirty="0" smtClean="0"/>
              <a:t>，</a:t>
            </a:r>
            <a:r>
              <a:rPr lang="en-US" altLang="zh-CN" dirty="0" smtClean="0"/>
              <a:t>PRL</a:t>
            </a:r>
            <a:r>
              <a:rPr lang="zh-CN" altLang="en-US" dirty="0" smtClean="0"/>
              <a:t>，</a:t>
            </a:r>
            <a:r>
              <a:rPr lang="en-US" altLang="zh-CN" dirty="0" smtClean="0"/>
              <a:t>and PRL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909" t="4729" r="4343" b="4729"/>
          <a:stretch/>
        </p:blipFill>
        <p:spPr>
          <a:xfrm>
            <a:off x="6443440" y="740929"/>
            <a:ext cx="2547964" cy="3307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-1432" t="-2693" r="1432" b="77985"/>
          <a:stretch/>
        </p:blipFill>
        <p:spPr>
          <a:xfrm>
            <a:off x="822573" y="4107692"/>
            <a:ext cx="6842693" cy="1160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72234"/>
          <a:stretch/>
        </p:blipFill>
        <p:spPr>
          <a:xfrm>
            <a:off x="928613" y="5517109"/>
            <a:ext cx="6765081" cy="119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6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344" y="2117807"/>
            <a:ext cx="8410492" cy="341597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课题</a:t>
            </a:r>
            <a:r>
              <a:rPr lang="en-US" altLang="zh-CN" dirty="0"/>
              <a:t>2</a:t>
            </a:r>
            <a:r>
              <a:rPr lang="zh-CN" altLang="en-US" dirty="0"/>
              <a:t>：用于暗物质探测与中微子性质研究的</a:t>
            </a:r>
            <a:r>
              <a:rPr lang="en-US" altLang="zh-CN" dirty="0"/>
              <a:t>200</a:t>
            </a:r>
            <a:r>
              <a:rPr lang="zh-CN" altLang="en-US" dirty="0"/>
              <a:t>公斤级气体探测器研发</a:t>
            </a:r>
          </a:p>
        </p:txBody>
      </p:sp>
    </p:spTree>
    <p:extLst>
      <p:ext uri="{BB962C8B-B14F-4D97-AF65-F5344CB8AC3E}">
        <p14:creationId xmlns:p14="http://schemas.microsoft.com/office/powerpoint/2010/main" val="1072581692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5072664" cy="4921498"/>
          </a:xfrm>
        </p:spPr>
        <p:txBody>
          <a:bodyPr/>
          <a:lstStyle/>
          <a:p>
            <a:r>
              <a:rPr lang="zh-CN" altLang="en-US" dirty="0" smtClean="0"/>
              <a:t>建成了</a:t>
            </a:r>
            <a:r>
              <a:rPr lang="en-US" altLang="zh-CN" dirty="0" smtClean="0"/>
              <a:t>20</a:t>
            </a:r>
            <a:r>
              <a:rPr lang="zh-CN" altLang="en-US" dirty="0" smtClean="0"/>
              <a:t>公斤级高压气体氙</a:t>
            </a:r>
            <a:r>
              <a:rPr lang="en-US" altLang="zh-CN" dirty="0" smtClean="0"/>
              <a:t>TPC</a:t>
            </a:r>
          </a:p>
          <a:p>
            <a:r>
              <a:rPr lang="zh-CN" altLang="en-US" dirty="0" smtClean="0"/>
              <a:t>逐步增加读出平面</a:t>
            </a:r>
            <a:r>
              <a:rPr lang="en-US" altLang="zh-CN" dirty="0" smtClean="0"/>
              <a:t>MicroMegas</a:t>
            </a:r>
            <a:r>
              <a:rPr lang="zh-CN" altLang="en-US" dirty="0" smtClean="0"/>
              <a:t>的覆盖面积</a:t>
            </a:r>
            <a:endParaRPr lang="en-US" altLang="zh-CN" dirty="0" smtClean="0"/>
          </a:p>
          <a:p>
            <a:r>
              <a:rPr lang="en-US" altLang="zh-CN" dirty="0" smtClean="0"/>
              <a:t>5</a:t>
            </a:r>
            <a:r>
              <a:rPr lang="zh-CN" altLang="en-US" dirty="0" smtClean="0"/>
              <a:t>个大气压</a:t>
            </a:r>
            <a:r>
              <a:rPr lang="en-US" altLang="zh-CN" dirty="0" err="1" smtClean="0"/>
              <a:t>Xe+TMA</a:t>
            </a:r>
            <a:r>
              <a:rPr lang="en-US" altLang="zh-CN" dirty="0" smtClean="0"/>
              <a:t>(1%)</a:t>
            </a:r>
            <a:r>
              <a:rPr lang="zh-CN" altLang="en-US" dirty="0" smtClean="0"/>
              <a:t>运行良好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气氙原型探测器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657" y="1624845"/>
            <a:ext cx="2478804" cy="2478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020" y="4225959"/>
            <a:ext cx="3113274" cy="19318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5253" y="6237844"/>
            <a:ext cx="308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TPC</a:t>
            </a:r>
            <a:r>
              <a:rPr lang="zh-CN" altLang="en-US" dirty="0" smtClean="0"/>
              <a:t>中的</a:t>
            </a:r>
            <a:r>
              <a:rPr lang="en-US" altLang="zh-CN" baseline="30000" dirty="0" smtClean="0"/>
              <a:t>241</a:t>
            </a:r>
            <a:r>
              <a:rPr lang="en-US" altLang="zh-CN" dirty="0" smtClean="0"/>
              <a:t>Am</a:t>
            </a:r>
            <a:r>
              <a:rPr lang="zh-CN" altLang="en-US" dirty="0" smtClean="0"/>
              <a:t>放射源成像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97" y="4214332"/>
            <a:ext cx="2620017" cy="21404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045" y="4288972"/>
            <a:ext cx="2654926" cy="199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1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94026" y="1685678"/>
            <a:ext cx="5939940" cy="4921498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完</a:t>
            </a:r>
            <a:r>
              <a:rPr lang="zh-CN" altLang="en-US" sz="2000" dirty="0" smtClean="0"/>
              <a:t>成了</a:t>
            </a:r>
            <a:r>
              <a:rPr lang="en-US" altLang="zh-CN" sz="2000" dirty="0" smtClean="0"/>
              <a:t>200</a:t>
            </a:r>
            <a:r>
              <a:rPr lang="zh-CN" altLang="en-US" sz="2000" dirty="0" smtClean="0"/>
              <a:t>公斤高压气氙探测器的概念设计</a:t>
            </a:r>
            <a:endParaRPr lang="en-US" altLang="zh-CN" sz="2000" dirty="0" smtClean="0"/>
          </a:p>
          <a:p>
            <a:r>
              <a:rPr lang="zh-CN" altLang="en-US" sz="2000" dirty="0"/>
              <a:t>利</a:t>
            </a:r>
            <a:r>
              <a:rPr lang="zh-CN" altLang="en-US" sz="2000" dirty="0" smtClean="0"/>
              <a:t>用蒙特卡洛模拟确认了粒子径迹对于压低本底的重要作用（</a:t>
            </a:r>
            <a:r>
              <a:rPr lang="en-US" altLang="zh-CN" sz="2000" dirty="0" smtClean="0"/>
              <a:t>40</a:t>
            </a:r>
            <a:r>
              <a:rPr lang="zh-CN" altLang="en-US" sz="2000" dirty="0" smtClean="0"/>
              <a:t>倍）</a:t>
            </a:r>
            <a:endParaRPr lang="en-US" altLang="zh-CN" sz="2000" dirty="0" smtClean="0"/>
          </a:p>
          <a:p>
            <a:r>
              <a:rPr lang="zh-CN" altLang="en-US" sz="2000" dirty="0"/>
              <a:t>高</a:t>
            </a:r>
            <a:r>
              <a:rPr lang="zh-CN" altLang="en-US" sz="2000" dirty="0" smtClean="0"/>
              <a:t>压气体循环与提纯系统已经建成并应用到原型探测器上。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气氙概念设计报告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64" y="4179501"/>
            <a:ext cx="4249952" cy="2251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614" y="833579"/>
            <a:ext cx="2515784" cy="327904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4254644"/>
            <a:ext cx="3533755" cy="210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344" y="2117807"/>
            <a:ext cx="8410492" cy="341597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课题</a:t>
            </a:r>
            <a:r>
              <a:rPr lang="en-US" altLang="zh-CN" dirty="0"/>
              <a:t>4</a:t>
            </a:r>
            <a:r>
              <a:rPr lang="zh-CN" altLang="en-US" dirty="0"/>
              <a:t>：吨级液氩暗物质探测器技术研发 </a:t>
            </a:r>
          </a:p>
        </p:txBody>
      </p:sp>
    </p:spTree>
    <p:extLst>
      <p:ext uri="{BB962C8B-B14F-4D97-AF65-F5344CB8AC3E}">
        <p14:creationId xmlns:p14="http://schemas.microsoft.com/office/powerpoint/2010/main" val="3032796550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5086417" cy="4921498"/>
          </a:xfrm>
        </p:spPr>
        <p:txBody>
          <a:bodyPr/>
          <a:lstStyle/>
          <a:p>
            <a:r>
              <a:rPr lang="zh-CN" altLang="en-US" dirty="0"/>
              <a:t>吨级液氩杜瓦</a:t>
            </a:r>
            <a:r>
              <a:rPr lang="zh-CN" altLang="en-US" dirty="0" smtClean="0"/>
              <a:t>目</a:t>
            </a:r>
            <a:r>
              <a:rPr lang="zh-CN" altLang="en-US" dirty="0"/>
              <a:t>前详细工程图已经完成，已经签订加工合</a:t>
            </a:r>
            <a:r>
              <a:rPr lang="zh-CN" altLang="en-US" dirty="0" smtClean="0"/>
              <a:t>同</a:t>
            </a:r>
            <a:endParaRPr lang="en-US" altLang="zh-CN" dirty="0" smtClean="0"/>
          </a:p>
          <a:p>
            <a:r>
              <a:rPr lang="en-US" altLang="zh-CN" dirty="0"/>
              <a:t>TPB</a:t>
            </a:r>
            <a:r>
              <a:rPr lang="zh-CN" altLang="en-US" dirty="0"/>
              <a:t>真空镀膜装</a:t>
            </a:r>
            <a:r>
              <a:rPr lang="zh-CN" altLang="en-US" dirty="0" smtClean="0"/>
              <a:t>置机械加工接近完成</a:t>
            </a:r>
            <a:endParaRPr lang="en-US" altLang="zh-CN" dirty="0" smtClean="0"/>
          </a:p>
          <a:p>
            <a:r>
              <a:rPr lang="zh-CN" altLang="en-US" dirty="0"/>
              <a:t>同</a:t>
            </a:r>
            <a:r>
              <a:rPr lang="zh-CN" altLang="en-US" dirty="0" smtClean="0"/>
              <a:t>时开展了</a:t>
            </a:r>
            <a:endParaRPr lang="en-US" altLang="zh-CN" dirty="0" smtClean="0"/>
          </a:p>
          <a:p>
            <a:pPr lvl="1"/>
            <a:r>
              <a:rPr lang="zh-CN" altLang="en-US" b="0" dirty="0" smtClean="0"/>
              <a:t>氩气</a:t>
            </a:r>
            <a:r>
              <a:rPr lang="zh-CN" altLang="en-US" b="0" dirty="0"/>
              <a:t>纯化过程的量化测量 </a:t>
            </a:r>
            <a:endParaRPr lang="en-US" altLang="zh-CN" b="0" dirty="0" smtClean="0"/>
          </a:p>
          <a:p>
            <a:pPr lvl="1"/>
            <a:r>
              <a:rPr lang="zh-CN" altLang="en-US" b="0" dirty="0"/>
              <a:t>漂移电子寿命测量实验设计 </a:t>
            </a:r>
            <a:endParaRPr lang="en-US" altLang="zh-CN" b="0" dirty="0" smtClean="0"/>
          </a:p>
          <a:p>
            <a:pPr lvl="1"/>
            <a:r>
              <a:rPr lang="en-US" b="0" dirty="0" smtClean="0"/>
              <a:t>Kr</a:t>
            </a:r>
            <a:r>
              <a:rPr lang="en-US" b="0" baseline="30000" dirty="0" smtClean="0"/>
              <a:t>83</a:t>
            </a:r>
            <a:r>
              <a:rPr lang="zh-CN" altLang="en-US" b="0" dirty="0"/>
              <a:t>标定用放射</a:t>
            </a:r>
            <a:r>
              <a:rPr lang="zh-CN" altLang="en-US" b="0" dirty="0" smtClean="0"/>
              <a:t>源研究</a:t>
            </a:r>
            <a:endParaRPr lang="en-US" altLang="zh-CN" b="0" dirty="0" smtClean="0"/>
          </a:p>
          <a:p>
            <a:pPr lvl="1"/>
            <a:r>
              <a:rPr lang="en-US" altLang="zh-CN" b="0" dirty="0"/>
              <a:t>8</a:t>
            </a:r>
            <a:r>
              <a:rPr lang="zh-CN" altLang="en-US" b="0" dirty="0"/>
              <a:t>寸低温</a:t>
            </a:r>
            <a:r>
              <a:rPr lang="en-US" altLang="zh-CN" b="0" dirty="0"/>
              <a:t>PMT</a:t>
            </a:r>
            <a:r>
              <a:rPr lang="zh-CN" altLang="en-US" b="0" dirty="0"/>
              <a:t>性能初步测量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液氩探测器硬件进展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899" y="851106"/>
            <a:ext cx="2438477" cy="2881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277" y="3972231"/>
            <a:ext cx="3081911" cy="249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94026" y="1685678"/>
            <a:ext cx="4680317" cy="492149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Geant4</a:t>
            </a:r>
            <a:r>
              <a:rPr lang="zh-CN" altLang="en-US" dirty="0"/>
              <a:t>探测器模拟结果表明：采用</a:t>
            </a:r>
            <a:r>
              <a:rPr lang="en-US" altLang="zh-CN" dirty="0"/>
              <a:t>42</a:t>
            </a:r>
            <a:r>
              <a:rPr lang="zh-CN" altLang="en-US" dirty="0"/>
              <a:t>只</a:t>
            </a:r>
            <a:r>
              <a:rPr lang="en-US" altLang="zh-CN" dirty="0"/>
              <a:t>8</a:t>
            </a:r>
            <a:r>
              <a:rPr lang="zh-CN" altLang="en-US" dirty="0"/>
              <a:t>寸</a:t>
            </a:r>
            <a:r>
              <a:rPr lang="en-US" altLang="zh-CN" dirty="0"/>
              <a:t>PMT</a:t>
            </a:r>
            <a:r>
              <a:rPr lang="zh-CN" altLang="en-US" dirty="0"/>
              <a:t>球状均匀排列，内部直径</a:t>
            </a:r>
            <a:r>
              <a:rPr lang="en-US" altLang="zh-CN" dirty="0"/>
              <a:t>60cm</a:t>
            </a:r>
            <a:r>
              <a:rPr lang="zh-CN" altLang="en-US" dirty="0"/>
              <a:t>的液氩为探测器灵敏物质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r>
              <a:rPr lang="zh-CN" altLang="en-US" dirty="0"/>
              <a:t>光阴极覆盖率</a:t>
            </a:r>
            <a:r>
              <a:rPr lang="en-US" altLang="zh-CN" dirty="0"/>
              <a:t>70%</a:t>
            </a:r>
            <a:r>
              <a:rPr lang="zh-CN" altLang="en-US" dirty="0"/>
              <a:t>，滨松公司</a:t>
            </a:r>
            <a:r>
              <a:rPr lang="en-US" altLang="zh-CN" dirty="0"/>
              <a:t>8</a:t>
            </a:r>
            <a:r>
              <a:rPr lang="zh-CN" altLang="en-US" dirty="0"/>
              <a:t>寸低温</a:t>
            </a:r>
            <a:r>
              <a:rPr lang="en-US" altLang="zh-CN" dirty="0"/>
              <a:t>PMT</a:t>
            </a:r>
            <a:r>
              <a:rPr lang="zh-CN" altLang="en-US" dirty="0"/>
              <a:t>量子效率</a:t>
            </a:r>
            <a:r>
              <a:rPr lang="en-US" altLang="zh-CN" dirty="0"/>
              <a:t>12%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r>
              <a:rPr lang="zh-CN" altLang="en-US" dirty="0"/>
              <a:t>在内部</a:t>
            </a:r>
            <a:r>
              <a:rPr lang="en-US" altLang="zh-CN" dirty="0"/>
              <a:t>PTFE</a:t>
            </a:r>
            <a:r>
              <a:rPr lang="zh-CN" altLang="en-US" dirty="0"/>
              <a:t>表面和</a:t>
            </a:r>
            <a:r>
              <a:rPr lang="en-US" altLang="zh-CN" dirty="0"/>
              <a:t>PMT</a:t>
            </a:r>
            <a:r>
              <a:rPr lang="zh-CN" altLang="en-US" dirty="0"/>
              <a:t>外表面均镀上</a:t>
            </a:r>
            <a:r>
              <a:rPr lang="en-US" altLang="zh-CN" dirty="0"/>
              <a:t>TPB</a:t>
            </a:r>
            <a:r>
              <a:rPr lang="zh-CN" altLang="en-US" dirty="0"/>
              <a:t>波长位移剂时，可以获得设计值</a:t>
            </a:r>
            <a:r>
              <a:rPr lang="en-US" altLang="zh-CN" dirty="0"/>
              <a:t>4.4pe/keV</a:t>
            </a:r>
            <a:r>
              <a:rPr lang="zh-CN" altLang="en-US" dirty="0"/>
              <a:t>光产额。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/>
              <a:t>吨级液氩探测器模拟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969" y="1813171"/>
            <a:ext cx="3190219" cy="337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34743" y="5436908"/>
            <a:ext cx="3098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....+"/>
              </a:rPr>
              <a:t>Geat4</a:t>
            </a:r>
            <a:r>
              <a:rPr lang="zh-CN" altLang="en-US" dirty="0">
                <a:solidFill>
                  <a:srgbClr val="000000"/>
                </a:solidFill>
                <a:latin typeface="....+"/>
              </a:rPr>
              <a:t>模拟几何示意图，绿色为光电倍增管，白色为</a:t>
            </a:r>
            <a:r>
              <a:rPr lang="en-US" altLang="zh-CN" dirty="0">
                <a:solidFill>
                  <a:srgbClr val="000000"/>
                </a:solidFill>
                <a:latin typeface="....+"/>
              </a:rPr>
              <a:t>PTFE</a:t>
            </a:r>
            <a:r>
              <a:rPr lang="zh-CN" altLang="en-US" dirty="0">
                <a:solidFill>
                  <a:srgbClr val="000000"/>
                </a:solidFill>
                <a:latin typeface="....+"/>
              </a:rPr>
              <a:t>支撑结构，整体置于液氩中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9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344" y="2117807"/>
            <a:ext cx="8410492" cy="341597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课题</a:t>
            </a:r>
            <a:r>
              <a:rPr lang="en-US" altLang="zh-CN" dirty="0"/>
              <a:t>3</a:t>
            </a:r>
            <a:r>
              <a:rPr lang="zh-CN" altLang="en-US" dirty="0"/>
              <a:t>：用于暗物质探测等实验的低本底电子学系统研发 </a:t>
            </a:r>
          </a:p>
        </p:txBody>
      </p:sp>
    </p:spTree>
    <p:extLst>
      <p:ext uri="{BB962C8B-B14F-4D97-AF65-F5344CB8AC3E}">
        <p14:creationId xmlns:p14="http://schemas.microsoft.com/office/powerpoint/2010/main" val="1004804983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9" descr="F:\Licheng_Design\PandaXIII_System\LiCheng文档\picture\MRC实物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1687513"/>
            <a:ext cx="251460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图片 10" descr="F:\Licheng_Design\PandaXIII_System\LiCheng文档\picture\DAQ实物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874713"/>
            <a:ext cx="2490787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906463"/>
            <a:ext cx="2497138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图片 9" descr="E:\jndong\work\paper\pandax\TPC_副本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2841625"/>
            <a:ext cx="2763837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内容占位符 1"/>
          <p:cNvSpPr>
            <a:spLocks noGrp="1"/>
          </p:cNvSpPr>
          <p:nvPr>
            <p:ph sz="quarter" idx="10"/>
          </p:nvPr>
        </p:nvSpPr>
        <p:spPr>
          <a:xfrm>
            <a:off x="494025" y="1967075"/>
            <a:ext cx="8372163" cy="46401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 smtClean="0"/>
              <a:t>ASIC</a:t>
            </a:r>
            <a:r>
              <a:rPr lang="zh-CN" altLang="en-US" dirty="0" smtClean="0"/>
              <a:t>芯片选型</a:t>
            </a:r>
            <a:endParaRPr lang="en-US" altLang="zh-CN" dirty="0" smtClean="0"/>
          </a:p>
          <a:p>
            <a:pPr>
              <a:lnSpc>
                <a:spcPct val="90000"/>
              </a:lnSpc>
            </a:pPr>
            <a:r>
              <a:rPr lang="zh-CN" altLang="en-US" dirty="0" smtClean="0"/>
              <a:t>电子学系统设计</a:t>
            </a:r>
            <a:endParaRPr lang="en-US" altLang="zh-CN" dirty="0" smtClean="0"/>
          </a:p>
          <a:p>
            <a:pPr lvl="1">
              <a:lnSpc>
                <a:spcPct val="90000"/>
              </a:lnSpc>
            </a:pPr>
            <a:r>
              <a:rPr lang="zh-CN" altLang="en-US" dirty="0" smtClean="0"/>
              <a:t>前端读出板</a:t>
            </a:r>
            <a:endParaRPr lang="en-US" altLang="zh-CN" dirty="0" smtClean="0"/>
          </a:p>
          <a:p>
            <a:pPr lvl="1">
              <a:lnSpc>
                <a:spcPct val="90000"/>
              </a:lnSpc>
            </a:pPr>
            <a:r>
              <a:rPr lang="zh-CN" altLang="en-US" dirty="0" smtClean="0"/>
              <a:t>丝网读出板</a:t>
            </a:r>
            <a:endParaRPr lang="en-US" altLang="zh-CN" dirty="0" smtClean="0"/>
          </a:p>
          <a:p>
            <a:pPr lvl="1">
              <a:lnSpc>
                <a:spcPct val="90000"/>
              </a:lnSpc>
            </a:pPr>
            <a:r>
              <a:rPr lang="zh-CN" altLang="en-US" dirty="0" smtClean="0"/>
              <a:t>数据获取板</a:t>
            </a:r>
            <a:endParaRPr lang="en-US" altLang="zh-CN" dirty="0" smtClean="0"/>
          </a:p>
          <a:p>
            <a:pPr lvl="1">
              <a:lnSpc>
                <a:spcPct val="90000"/>
              </a:lnSpc>
            </a:pPr>
            <a:r>
              <a:rPr lang="en-US" altLang="zh-CN" dirty="0" smtClean="0"/>
              <a:t>……</a:t>
            </a:r>
          </a:p>
          <a:p>
            <a:pPr>
              <a:lnSpc>
                <a:spcPct val="90000"/>
              </a:lnSpc>
            </a:pPr>
            <a:r>
              <a:rPr lang="zh-CN" altLang="en-US" dirty="0" smtClean="0"/>
              <a:t>电子学性能测试</a:t>
            </a:r>
            <a:endParaRPr lang="en-US" altLang="zh-CN" dirty="0" smtClean="0"/>
          </a:p>
          <a:p>
            <a:pPr lvl="1">
              <a:lnSpc>
                <a:spcPct val="90000"/>
              </a:lnSpc>
            </a:pPr>
            <a:r>
              <a:rPr lang="zh-CN" altLang="en-US" dirty="0" smtClean="0"/>
              <a:t>实验室测试</a:t>
            </a:r>
            <a:endParaRPr lang="en-US" altLang="zh-CN" dirty="0" smtClean="0"/>
          </a:p>
          <a:p>
            <a:pPr lvl="1">
              <a:lnSpc>
                <a:spcPct val="90000"/>
              </a:lnSpc>
            </a:pPr>
            <a:r>
              <a:rPr lang="zh-CN" altLang="en-US" dirty="0" smtClean="0"/>
              <a:t>探测器联调</a:t>
            </a:r>
            <a:endParaRPr lang="en-US" altLang="zh-CN" dirty="0" smtClean="0"/>
          </a:p>
          <a:p>
            <a:pPr>
              <a:lnSpc>
                <a:spcPct val="90000"/>
              </a:lnSpc>
            </a:pPr>
            <a:r>
              <a:rPr lang="zh-CN" altLang="en-US" dirty="0" smtClean="0"/>
              <a:t>原型小系统设计和联调</a:t>
            </a:r>
          </a:p>
        </p:txBody>
      </p:sp>
      <p:sp>
        <p:nvSpPr>
          <p:cNvPr id="28679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气氙</a:t>
            </a:r>
            <a:r>
              <a:rPr lang="en-US" altLang="zh-CN" dirty="0" smtClean="0"/>
              <a:t>TPC</a:t>
            </a:r>
            <a:r>
              <a:rPr lang="zh-CN" altLang="en-US" dirty="0" smtClean="0"/>
              <a:t>读出方向</a:t>
            </a:r>
          </a:p>
        </p:txBody>
      </p:sp>
      <p:pic>
        <p:nvPicPr>
          <p:cNvPr id="2868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76" y="908050"/>
            <a:ext cx="9001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图片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5157788"/>
            <a:ext cx="3024187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62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2297604"/>
            <a:ext cx="8372163" cy="4309572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立</a:t>
            </a:r>
            <a:r>
              <a:rPr lang="zh-CN" altLang="en-US" sz="2800" dirty="0" smtClean="0"/>
              <a:t>项背景与主要研究目标</a:t>
            </a:r>
            <a:endParaRPr lang="en-US" altLang="zh-CN" sz="2800" dirty="0" smtClean="0"/>
          </a:p>
          <a:p>
            <a:r>
              <a:rPr lang="zh-CN" altLang="en-US" sz="2800" dirty="0" smtClean="0"/>
              <a:t>国家经费支</a:t>
            </a:r>
            <a:r>
              <a:rPr lang="zh-CN" altLang="en-US" sz="2800" dirty="0"/>
              <a:t>持和课题分解</a:t>
            </a:r>
            <a:endParaRPr lang="en-US" altLang="zh-CN" sz="2800" dirty="0" smtClean="0"/>
          </a:p>
          <a:p>
            <a:r>
              <a:rPr lang="zh-CN" altLang="en-US" sz="2800" dirty="0" smtClean="0"/>
              <a:t>各个课题最新成果</a:t>
            </a:r>
            <a:endParaRPr lang="en-US" altLang="zh-CN" sz="2800" dirty="0" smtClean="0"/>
          </a:p>
          <a:p>
            <a:r>
              <a:rPr lang="zh-CN" altLang="en-US" sz="2800" dirty="0" smtClean="0"/>
              <a:t>展望与总</a:t>
            </a:r>
            <a:r>
              <a:rPr lang="zh-CN" altLang="en-US" sz="2800" dirty="0"/>
              <a:t>结</a:t>
            </a:r>
            <a:endParaRPr lang="en-US" altLang="zh-CN" sz="2800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内容提要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962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图片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65563"/>
            <a:ext cx="32766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>
                <a:solidFill>
                  <a:srgbClr val="3F6EAA"/>
                </a:solidFill>
              </a:rPr>
              <a:t>液氩探测器读出方向</a:t>
            </a:r>
            <a:endParaRPr lang="zh-CN" altLang="en-US" b="0" dirty="0">
              <a:solidFill>
                <a:srgbClr val="3F6EAA"/>
              </a:solidFill>
              <a:latin typeface="+mj-lt"/>
            </a:endParaRPr>
          </a:p>
        </p:txBody>
      </p:sp>
      <p:pic>
        <p:nvPicPr>
          <p:cNvPr id="55301" name="图片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1892300"/>
            <a:ext cx="3535362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图片 13" descr="C:\Users\zhuxing\Desktop\IMG_22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3" b="6619"/>
          <a:stretch>
            <a:fillRect/>
          </a:stretch>
        </p:blipFill>
        <p:spPr bwMode="auto">
          <a:xfrm>
            <a:off x="5279606" y="735807"/>
            <a:ext cx="21923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内容占位符 1"/>
          <p:cNvSpPr>
            <a:spLocks noGrp="1"/>
          </p:cNvSpPr>
          <p:nvPr>
            <p:ph idx="1"/>
          </p:nvPr>
        </p:nvSpPr>
        <p:spPr>
          <a:xfrm>
            <a:off x="179388" y="1917700"/>
            <a:ext cx="8229600" cy="45354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CN" altLang="en-US" dirty="0" smtClean="0">
                <a:latin typeface="+mn-lt"/>
              </a:rPr>
              <a:t>波形数字化芯片选型</a:t>
            </a:r>
            <a:endParaRPr lang="en-US" altLang="zh-CN" dirty="0" smtClean="0">
              <a:latin typeface="+mn-lt"/>
            </a:endParaRPr>
          </a:p>
          <a:p>
            <a:pPr lvl="1">
              <a:lnSpc>
                <a:spcPct val="80000"/>
              </a:lnSpc>
            </a:pPr>
            <a:r>
              <a:rPr lang="en-US" altLang="zh-CN" dirty="0" smtClean="0">
                <a:latin typeface="+mn-lt"/>
              </a:rPr>
              <a:t>14bit@1GSPS</a:t>
            </a:r>
            <a:r>
              <a:rPr lang="zh-CN" altLang="en-US" dirty="0" smtClean="0">
                <a:latin typeface="+mn-lt"/>
              </a:rPr>
              <a:t>双通道</a:t>
            </a:r>
            <a:r>
              <a:rPr lang="en-US" altLang="zh-CN" dirty="0" smtClean="0">
                <a:latin typeface="+mn-lt"/>
              </a:rPr>
              <a:t>AD9680</a:t>
            </a:r>
          </a:p>
          <a:p>
            <a:pPr>
              <a:lnSpc>
                <a:spcPct val="80000"/>
              </a:lnSpc>
            </a:pPr>
            <a:r>
              <a:rPr lang="zh-CN" altLang="en-US" dirty="0" smtClean="0">
                <a:latin typeface="+mn-lt"/>
              </a:rPr>
              <a:t>电子学系统设计</a:t>
            </a:r>
            <a:endParaRPr lang="en-US" altLang="zh-CN" dirty="0" smtClean="0">
              <a:latin typeface="+mn-lt"/>
            </a:endParaRPr>
          </a:p>
          <a:p>
            <a:pPr lvl="1">
              <a:lnSpc>
                <a:spcPct val="80000"/>
              </a:lnSpc>
            </a:pPr>
            <a:r>
              <a:rPr lang="zh-CN" altLang="en-US" dirty="0" smtClean="0">
                <a:latin typeface="+mn-lt"/>
              </a:rPr>
              <a:t>前放</a:t>
            </a:r>
            <a:endParaRPr lang="en-US" altLang="zh-CN" dirty="0" smtClean="0">
              <a:latin typeface="+mn-lt"/>
            </a:endParaRPr>
          </a:p>
          <a:p>
            <a:pPr lvl="1">
              <a:lnSpc>
                <a:spcPct val="80000"/>
              </a:lnSpc>
            </a:pPr>
            <a:r>
              <a:rPr lang="zh-CN" altLang="en-US" dirty="0" smtClean="0">
                <a:latin typeface="+mn-lt"/>
              </a:rPr>
              <a:t>前端数字化模块</a:t>
            </a:r>
            <a:endParaRPr lang="en-US" altLang="zh-CN" dirty="0" smtClean="0">
              <a:latin typeface="+mn-lt"/>
            </a:endParaRPr>
          </a:p>
          <a:p>
            <a:pPr lvl="1">
              <a:lnSpc>
                <a:spcPct val="80000"/>
              </a:lnSpc>
            </a:pPr>
            <a:r>
              <a:rPr lang="zh-CN" altLang="en-US" dirty="0" smtClean="0">
                <a:latin typeface="+mn-lt"/>
              </a:rPr>
              <a:t>时钟及触发处理模块</a:t>
            </a:r>
            <a:endParaRPr lang="en-US" altLang="zh-CN" dirty="0" smtClean="0">
              <a:latin typeface="+mn-lt"/>
            </a:endParaRPr>
          </a:p>
          <a:p>
            <a:pPr lvl="1">
              <a:lnSpc>
                <a:spcPct val="80000"/>
              </a:lnSpc>
            </a:pPr>
            <a:r>
              <a:rPr lang="en-US" altLang="zh-CN" dirty="0" smtClean="0">
                <a:latin typeface="+mn-lt"/>
              </a:rPr>
              <a:t>……</a:t>
            </a:r>
          </a:p>
          <a:p>
            <a:pPr>
              <a:lnSpc>
                <a:spcPct val="80000"/>
              </a:lnSpc>
            </a:pPr>
            <a:r>
              <a:rPr lang="zh-CN" altLang="en-US" dirty="0" smtClean="0">
                <a:latin typeface="+mn-lt"/>
              </a:rPr>
              <a:t>波形数字化原型模块性能测试</a:t>
            </a:r>
            <a:endParaRPr lang="en-US" altLang="zh-CN" dirty="0" smtClean="0">
              <a:latin typeface="+mn-lt"/>
            </a:endParaRPr>
          </a:p>
          <a:p>
            <a:pPr lvl="1">
              <a:lnSpc>
                <a:spcPct val="80000"/>
              </a:lnSpc>
            </a:pPr>
            <a:r>
              <a:rPr lang="zh-CN" altLang="en-US" dirty="0" smtClean="0">
                <a:latin typeface="+mn-lt"/>
              </a:rPr>
              <a:t>实验室测试</a:t>
            </a:r>
            <a:endParaRPr lang="en-US" altLang="zh-CN" dirty="0" smtClean="0">
              <a:latin typeface="+mn-lt"/>
            </a:endParaRPr>
          </a:p>
          <a:p>
            <a:pPr lvl="1">
              <a:lnSpc>
                <a:spcPct val="80000"/>
              </a:lnSpc>
            </a:pPr>
            <a:r>
              <a:rPr lang="zh-CN" altLang="en-US" dirty="0">
                <a:latin typeface="+mn-lt"/>
              </a:rPr>
              <a:t>探测器</a:t>
            </a:r>
            <a:r>
              <a:rPr lang="zh-CN" altLang="en-US" dirty="0" smtClean="0">
                <a:latin typeface="+mn-lt"/>
              </a:rPr>
              <a:t>联调</a:t>
            </a:r>
            <a:endParaRPr lang="en-US" altLang="zh-CN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754472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博士论文两篇</a:t>
            </a:r>
            <a:endParaRPr lang="en-US" altLang="zh-CN" dirty="0" smtClean="0"/>
          </a:p>
          <a:p>
            <a:pPr lvl="1"/>
            <a:r>
              <a:rPr lang="zh-CN" altLang="en-US" dirty="0"/>
              <a:t>上</a:t>
            </a:r>
            <a:r>
              <a:rPr lang="zh-CN" altLang="en-US" dirty="0" smtClean="0"/>
              <a:t>海交通大学，王旭明</a:t>
            </a:r>
            <a:endParaRPr lang="en-US" altLang="zh-CN" dirty="0" smtClean="0"/>
          </a:p>
          <a:p>
            <a:pPr lvl="1"/>
            <a:r>
              <a:rPr lang="zh-CN" altLang="en-US" dirty="0"/>
              <a:t>中国科学技术大</a:t>
            </a:r>
            <a:r>
              <a:rPr lang="zh-CN" altLang="en-US" dirty="0" smtClean="0"/>
              <a:t>学，董家宁</a:t>
            </a:r>
            <a:endParaRPr lang="en-US" altLang="zh-CN" dirty="0" smtClean="0"/>
          </a:p>
          <a:p>
            <a:r>
              <a:rPr lang="zh-CN" altLang="en-US" dirty="0"/>
              <a:t>发</a:t>
            </a:r>
            <a:r>
              <a:rPr lang="zh-CN" altLang="en-US" dirty="0" smtClean="0"/>
              <a:t>表文</a:t>
            </a:r>
            <a:r>
              <a:rPr lang="zh-CN" altLang="en-US" dirty="0" smtClean="0"/>
              <a:t>章</a:t>
            </a:r>
            <a:r>
              <a:rPr lang="en-US" altLang="zh-CN" dirty="0"/>
              <a:t>6</a:t>
            </a:r>
            <a:r>
              <a:rPr lang="zh-CN" altLang="en-US" dirty="0" smtClean="0"/>
              <a:t>篇</a:t>
            </a:r>
            <a:r>
              <a:rPr lang="zh-CN" altLang="en-US" dirty="0" smtClean="0"/>
              <a:t>，其中</a:t>
            </a:r>
            <a:r>
              <a:rPr lang="en-US" altLang="zh-CN" dirty="0" smtClean="0"/>
              <a:t>PRL 2</a:t>
            </a:r>
            <a:r>
              <a:rPr lang="zh-CN" altLang="en-US" dirty="0" smtClean="0"/>
              <a:t>篇</a:t>
            </a:r>
            <a:r>
              <a:rPr lang="en-US" altLang="zh-CN" dirty="0" smtClean="0"/>
              <a:t>(</a:t>
            </a:r>
            <a:r>
              <a:rPr lang="zh-CN" altLang="en-US" dirty="0" smtClean="0"/>
              <a:t>已正式发表</a:t>
            </a:r>
            <a:r>
              <a:rPr lang="en-US" altLang="zh-CN" dirty="0" smtClean="0"/>
              <a:t>)</a:t>
            </a:r>
            <a:endParaRPr lang="en-US" altLang="zh-CN" dirty="0" smtClean="0"/>
          </a:p>
          <a:p>
            <a:r>
              <a:rPr lang="zh-CN" altLang="en-US" dirty="0" smtClean="0"/>
              <a:t>邀请报</a:t>
            </a:r>
            <a:r>
              <a:rPr lang="zh-CN" altLang="en-US" dirty="0" smtClean="0"/>
              <a:t>告</a:t>
            </a:r>
            <a:r>
              <a:rPr lang="en-US" altLang="zh-CN" dirty="0" smtClean="0"/>
              <a:t>20+</a:t>
            </a:r>
            <a:r>
              <a:rPr lang="zh-CN" altLang="en-US" dirty="0" smtClean="0"/>
              <a:t>次</a:t>
            </a:r>
            <a:r>
              <a:rPr lang="zh-CN" altLang="en-US" dirty="0" smtClean="0"/>
              <a:t>，其中国际会</a:t>
            </a:r>
            <a:r>
              <a:rPr lang="zh-CN" altLang="en-US" dirty="0" smtClean="0"/>
              <a:t>议</a:t>
            </a:r>
            <a:r>
              <a:rPr lang="en-US" altLang="zh-CN" dirty="0" smtClean="0"/>
              <a:t>10+</a:t>
            </a:r>
            <a:r>
              <a:rPr lang="zh-CN" altLang="en-US" dirty="0" smtClean="0"/>
              <a:t>次</a:t>
            </a:r>
            <a:r>
              <a:rPr lang="zh-CN" altLang="en-US" dirty="0" smtClean="0"/>
              <a:t>，大会报</a:t>
            </a:r>
            <a:r>
              <a:rPr lang="zh-CN" altLang="en-US" dirty="0" smtClean="0"/>
              <a:t>告</a:t>
            </a:r>
            <a:r>
              <a:rPr lang="en-US" altLang="zh-CN" dirty="0" smtClean="0"/>
              <a:t>7</a:t>
            </a:r>
            <a:r>
              <a:rPr lang="zh-CN" altLang="en-US" dirty="0" smtClean="0"/>
              <a:t>次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PANIC</a:t>
            </a:r>
          </a:p>
          <a:p>
            <a:pPr lvl="1"/>
            <a:r>
              <a:rPr lang="en-US" altLang="zh-CN" dirty="0" smtClean="0"/>
              <a:t>Lepton &amp; Photon</a:t>
            </a:r>
          </a:p>
          <a:p>
            <a:pPr lvl="1"/>
            <a:r>
              <a:rPr lang="en-US" altLang="zh-CN" dirty="0" smtClean="0"/>
              <a:t>IDM</a:t>
            </a:r>
          </a:p>
          <a:p>
            <a:pPr lvl="1"/>
            <a:r>
              <a:rPr lang="en-US" dirty="0" smtClean="0"/>
              <a:t>EPS-HEP</a:t>
            </a:r>
          </a:p>
          <a:p>
            <a:pPr lvl="1"/>
            <a:r>
              <a:rPr lang="en-US" altLang="zh-CN" dirty="0" smtClean="0"/>
              <a:t>Gordon Conferences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TeVPA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Pheno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科研产出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48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PandaX-II</a:t>
            </a:r>
            <a:r>
              <a:rPr lang="zh-CN" altLang="en-US" dirty="0" smtClean="0"/>
              <a:t>将持续运行至</a:t>
            </a:r>
            <a:r>
              <a:rPr lang="en-US" altLang="zh-CN" dirty="0" smtClean="0"/>
              <a:t>XX</a:t>
            </a:r>
            <a:r>
              <a:rPr lang="zh-CN" altLang="en-US" dirty="0" smtClean="0"/>
              <a:t>，并发表最终的物理结果</a:t>
            </a:r>
            <a:endParaRPr lang="en-US" altLang="zh-CN" dirty="0" smtClean="0"/>
          </a:p>
          <a:p>
            <a:r>
              <a:rPr lang="zh-CN" altLang="en-US" dirty="0" smtClean="0"/>
              <a:t>同时我们将积极展开基于</a:t>
            </a:r>
            <a:r>
              <a:rPr lang="en-US" altLang="zh-CN" dirty="0" smtClean="0"/>
              <a:t>PandaX-II</a:t>
            </a:r>
            <a:r>
              <a:rPr lang="zh-CN" altLang="en-US" dirty="0" smtClean="0"/>
              <a:t>的更广泛的物理分析，充分挖掘</a:t>
            </a:r>
            <a:r>
              <a:rPr lang="en-US" altLang="zh-CN" dirty="0" smtClean="0"/>
              <a:t>PandaX-II</a:t>
            </a:r>
            <a:r>
              <a:rPr lang="zh-CN" altLang="en-US" dirty="0" smtClean="0"/>
              <a:t>的物理潜力。</a:t>
            </a:r>
            <a:endParaRPr lang="en-US" altLang="zh-CN" dirty="0" smtClean="0"/>
          </a:p>
          <a:p>
            <a:r>
              <a:rPr lang="en-US" altLang="zh-CN" dirty="0" smtClean="0">
                <a:solidFill>
                  <a:srgbClr val="003072"/>
                </a:solidFill>
              </a:rPr>
              <a:t>PandaX-III</a:t>
            </a:r>
            <a:r>
              <a:rPr lang="zh-CN" altLang="en-US" dirty="0" smtClean="0">
                <a:solidFill>
                  <a:srgbClr val="003072"/>
                </a:solidFill>
              </a:rPr>
              <a:t>探测器的工程设计将进一步细化</a:t>
            </a:r>
            <a:r>
              <a:rPr lang="en-US" altLang="zh-CN" dirty="0" smtClean="0">
                <a:solidFill>
                  <a:srgbClr val="003072"/>
                </a:solidFill>
              </a:rPr>
              <a:t>200</a:t>
            </a:r>
            <a:r>
              <a:rPr lang="zh-CN" altLang="en-US" dirty="0" smtClean="0">
                <a:solidFill>
                  <a:srgbClr val="003072"/>
                </a:solidFill>
              </a:rPr>
              <a:t>公斤级探测器的技术指标，同时我们将继续开展低本底材料的筛选。</a:t>
            </a:r>
            <a:endParaRPr lang="en-US" altLang="zh-CN" dirty="0" smtClean="0">
              <a:solidFill>
                <a:srgbClr val="003072"/>
              </a:solidFill>
            </a:endParaRPr>
          </a:p>
          <a:p>
            <a:r>
              <a:rPr lang="zh-CN" altLang="en-US" dirty="0" smtClean="0"/>
              <a:t>气氙电子学将完成和探测器与后端电子学的联调，并开始低本底电子学的选材和生产。</a:t>
            </a:r>
            <a:endParaRPr lang="en-US" altLang="zh-CN" dirty="0" smtClean="0"/>
          </a:p>
          <a:p>
            <a:r>
              <a:rPr lang="zh-CN" altLang="en-US" dirty="0"/>
              <a:t>液</a:t>
            </a:r>
            <a:r>
              <a:rPr lang="zh-CN" altLang="en-US" dirty="0" smtClean="0"/>
              <a:t>氩电子学将开展前置放大器及各个模块的设计。</a:t>
            </a:r>
            <a:endParaRPr lang="en-US" altLang="zh-CN" dirty="0" smtClean="0"/>
          </a:p>
          <a:p>
            <a:r>
              <a:rPr lang="zh-CN" altLang="en-US" dirty="0">
                <a:solidFill>
                  <a:srgbClr val="003072"/>
                </a:solidFill>
              </a:rPr>
              <a:t>完成大液氩杜瓦的加工及验收，联合测试制冷系统的性</a:t>
            </a:r>
            <a:r>
              <a:rPr lang="zh-CN" altLang="en-US" dirty="0" smtClean="0">
                <a:solidFill>
                  <a:srgbClr val="003072"/>
                </a:solidFill>
              </a:rPr>
              <a:t>能。开展</a:t>
            </a:r>
            <a:r>
              <a:rPr lang="en-US" altLang="zh-CN" dirty="0" smtClean="0">
                <a:solidFill>
                  <a:srgbClr val="003072"/>
                </a:solidFill>
              </a:rPr>
              <a:t>TPB</a:t>
            </a:r>
            <a:r>
              <a:rPr lang="zh-CN" altLang="en-US" dirty="0" smtClean="0">
                <a:solidFill>
                  <a:srgbClr val="003072"/>
                </a:solidFill>
              </a:rPr>
              <a:t>镀膜工作。</a:t>
            </a:r>
            <a:endParaRPr lang="en-US" dirty="0">
              <a:solidFill>
                <a:srgbClr val="00307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下一阶</a:t>
            </a:r>
            <a:r>
              <a:rPr lang="zh-CN" altLang="en-US" dirty="0" smtClean="0"/>
              <a:t>段的工作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9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1"/>
                </a:solidFill>
              </a:rPr>
              <a:t>PandaX-II</a:t>
            </a:r>
            <a:r>
              <a:rPr lang="zh-CN" altLang="en-US" dirty="0" smtClean="0">
                <a:solidFill>
                  <a:schemeClr val="accent1"/>
                </a:solidFill>
              </a:rPr>
              <a:t>探测器在项目开始的</a:t>
            </a:r>
            <a:r>
              <a:rPr lang="en-US" altLang="zh-CN" dirty="0" smtClean="0">
                <a:solidFill>
                  <a:schemeClr val="accent1"/>
                </a:solidFill>
              </a:rPr>
              <a:t>1</a:t>
            </a:r>
            <a:r>
              <a:rPr lang="zh-CN" altLang="en-US" dirty="0" smtClean="0">
                <a:solidFill>
                  <a:schemeClr val="accent1"/>
                </a:solidFill>
              </a:rPr>
              <a:t>年多时间内连续取得了暗</a:t>
            </a:r>
            <a:r>
              <a:rPr lang="zh-CN" altLang="en-US" dirty="0">
                <a:solidFill>
                  <a:schemeClr val="accent1"/>
                </a:solidFill>
              </a:rPr>
              <a:t>物质探测的最好极</a:t>
            </a:r>
            <a:r>
              <a:rPr lang="zh-CN" altLang="en-US" dirty="0" smtClean="0">
                <a:solidFill>
                  <a:schemeClr val="accent1"/>
                </a:solidFill>
              </a:rPr>
              <a:t>限。它在今后的运行有希望发现暗物质或</a:t>
            </a:r>
            <a:r>
              <a:rPr lang="zh-CN" altLang="en-US" dirty="0">
                <a:solidFill>
                  <a:schemeClr val="accent1"/>
                </a:solidFill>
              </a:rPr>
              <a:t>将</a:t>
            </a:r>
            <a:r>
              <a:rPr lang="zh-CN" altLang="en-US" dirty="0" smtClean="0">
                <a:solidFill>
                  <a:schemeClr val="accent1"/>
                </a:solidFill>
              </a:rPr>
              <a:t>暗物质探测极限推到更低。</a:t>
            </a:r>
            <a:endParaRPr lang="en-US" altLang="zh-CN" dirty="0" smtClean="0">
              <a:solidFill>
                <a:schemeClr val="accent1"/>
              </a:solidFill>
            </a:endParaRPr>
          </a:p>
          <a:p>
            <a:r>
              <a:rPr lang="zh-CN" altLang="en-US" dirty="0" smtClean="0">
                <a:solidFill>
                  <a:schemeClr val="accent1"/>
                </a:solidFill>
              </a:rPr>
              <a:t>气体、液氩探测技术和相关的电子学研究将为中国和世界的</a:t>
            </a:r>
            <a:r>
              <a:rPr lang="zh-CN" altLang="en-US" dirty="0">
                <a:solidFill>
                  <a:schemeClr val="accent1"/>
                </a:solidFill>
              </a:rPr>
              <a:t>暗物</a:t>
            </a:r>
            <a:r>
              <a:rPr lang="zh-CN" altLang="en-US" dirty="0" smtClean="0">
                <a:solidFill>
                  <a:schemeClr val="accent1"/>
                </a:solidFill>
              </a:rPr>
              <a:t>质实验打开新的窗口。在过去一年，各个方向都取得了阶段性的进展。</a:t>
            </a:r>
            <a:endParaRPr lang="en-US" altLang="zh-CN" dirty="0" smtClean="0">
              <a:solidFill>
                <a:schemeClr val="accent1"/>
              </a:solidFill>
            </a:endParaRPr>
          </a:p>
          <a:p>
            <a:r>
              <a:rPr lang="zh-CN" altLang="en-US" dirty="0" smtClean="0">
                <a:solidFill>
                  <a:schemeClr val="accent1"/>
                </a:solidFill>
              </a:rPr>
              <a:t>本项目的实施是把自然条件最优越的中国锦屏地下实验室（大科学装置基地）建设成世界级地下实验室并产生世界级成果的</a:t>
            </a:r>
            <a:r>
              <a:rPr lang="zh-CN" altLang="en-US" dirty="0">
                <a:solidFill>
                  <a:schemeClr val="accent1"/>
                </a:solidFill>
              </a:rPr>
              <a:t>关</a:t>
            </a:r>
            <a:r>
              <a:rPr lang="zh-CN" altLang="en-US" dirty="0" smtClean="0">
                <a:solidFill>
                  <a:schemeClr val="accent1"/>
                </a:solidFill>
              </a:rPr>
              <a:t>键步骤。</a:t>
            </a:r>
            <a:endParaRPr lang="en-US" altLang="zh-CN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altLang="zh-CN" dirty="0" smtClean="0">
              <a:solidFill>
                <a:schemeClr val="accent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725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谢谢！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613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185631" y="1685678"/>
            <a:ext cx="5392210" cy="4921498"/>
          </a:xfrm>
        </p:spPr>
        <p:txBody>
          <a:bodyPr>
            <a:normAutofit/>
          </a:bodyPr>
          <a:lstStyle/>
          <a:p>
            <a:r>
              <a:rPr lang="zh-CN" altLang="en-US" sz="2000" b="0" dirty="0" smtClean="0"/>
              <a:t>宇宙中有</a:t>
            </a:r>
            <a:r>
              <a:rPr lang="en-US" altLang="zh-CN" sz="2000" b="0" dirty="0" smtClean="0"/>
              <a:t>27%</a:t>
            </a:r>
            <a:r>
              <a:rPr lang="zh-CN" altLang="en-US" sz="2000" b="0" dirty="0" smtClean="0"/>
              <a:t>能量来自暗物质</a:t>
            </a:r>
            <a:endParaRPr lang="en-US" altLang="zh-CN" sz="2000" b="0" dirty="0" smtClean="0"/>
          </a:p>
          <a:p>
            <a:r>
              <a:rPr lang="zh-CN" altLang="en-US" sz="2000" b="0" dirty="0" smtClean="0"/>
              <a:t>暗物质无法用粒子物理标准模型来描述，最有可能是一种“有弱相互作用的重粒子”（</a:t>
            </a:r>
            <a:r>
              <a:rPr lang="en-US" altLang="zh-CN" sz="2000" b="0" dirty="0" smtClean="0"/>
              <a:t>WIMPs)</a:t>
            </a:r>
          </a:p>
          <a:p>
            <a:r>
              <a:rPr lang="en-US" altLang="zh-CN" sz="2000" b="0" dirty="0" smtClean="0"/>
              <a:t>WIMPs</a:t>
            </a:r>
            <a:r>
              <a:rPr lang="zh-CN" altLang="en-US" sz="2000" b="0" dirty="0" smtClean="0"/>
              <a:t>能通过三种粒子实验手段来研究：</a:t>
            </a:r>
            <a:endParaRPr lang="zh-CN" altLang="en-US" sz="2000" b="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暗物质</a:t>
            </a:r>
            <a:endParaRPr lang="zh-CN" altLang="en-US" dirty="0"/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1686470020"/>
              </p:ext>
            </p:extLst>
          </p:nvPr>
        </p:nvGraphicFramePr>
        <p:xfrm>
          <a:off x="2136292" y="3718035"/>
          <a:ext cx="4654813" cy="3179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96" y="4442574"/>
            <a:ext cx="1237595" cy="12010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48" y="5538063"/>
            <a:ext cx="1849127" cy="577852"/>
          </a:xfrm>
          <a:prstGeom prst="rect">
            <a:avLst/>
          </a:prstGeom>
        </p:spPr>
      </p:pic>
      <p:pic>
        <p:nvPicPr>
          <p:cNvPr id="1032" name="Picture 8" descr="http://home.cern/sites/home.web.cern.ch/files/styles/medium/public/image/experiment/2013/01/atlas.jpeg?itok=D7Ch-U3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316" y="5556010"/>
            <a:ext cx="1672590" cy="111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8468" y="4146427"/>
            <a:ext cx="1205349" cy="111688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1380" y="3377074"/>
            <a:ext cx="2735478" cy="1538706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75502" y="681584"/>
            <a:ext cx="3342587" cy="276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6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>
          <a:xfrm>
            <a:off x="291993" y="1685678"/>
            <a:ext cx="4372215" cy="4921498"/>
          </a:xfrm>
        </p:spPr>
        <p:txBody>
          <a:bodyPr>
            <a:normAutofit/>
          </a:bodyPr>
          <a:lstStyle/>
          <a:p>
            <a:r>
              <a:rPr lang="zh-CN" altLang="en-US" b="0" dirty="0" smtClean="0"/>
              <a:t>银河系包含在一个巨大的暗物质晕里面，在太阳</a:t>
            </a:r>
            <a:r>
              <a:rPr lang="zh-CN" altLang="en-US" b="0" dirty="0"/>
              <a:t>运行</a:t>
            </a:r>
            <a:r>
              <a:rPr lang="zh-CN" altLang="en-US" b="0" dirty="0" smtClean="0"/>
              <a:t>轨道附近，暗物质密度达 </a:t>
            </a:r>
            <a:r>
              <a:rPr lang="en-US" altLang="zh-CN" b="0" dirty="0" smtClean="0"/>
              <a:t>~0.3 GeV/cm</a:t>
            </a:r>
            <a:r>
              <a:rPr lang="en-US" altLang="zh-CN" b="0" baseline="30000" dirty="0" smtClean="0"/>
              <a:t>3</a:t>
            </a:r>
            <a:endParaRPr lang="en-US" altLang="zh-CN" b="0" dirty="0" smtClean="0"/>
          </a:p>
          <a:p>
            <a:r>
              <a:rPr lang="zh-CN" altLang="en-US" b="0" dirty="0" smtClean="0"/>
              <a:t>暗</a:t>
            </a:r>
            <a:r>
              <a:rPr lang="zh-CN" altLang="en-US" b="0" dirty="0"/>
              <a:t>物</a:t>
            </a:r>
            <a:r>
              <a:rPr lang="zh-CN" altLang="en-US" b="0" dirty="0" smtClean="0"/>
              <a:t>质的直接探测是探测</a:t>
            </a:r>
            <a:r>
              <a:rPr lang="en-US" altLang="zh-CN" b="0" dirty="0" smtClean="0">
                <a:solidFill>
                  <a:schemeClr val="accent1"/>
                </a:solidFill>
              </a:rPr>
              <a:t>WIMPs</a:t>
            </a:r>
            <a:r>
              <a:rPr lang="zh-CN" altLang="en-US" b="0" dirty="0" smtClean="0">
                <a:solidFill>
                  <a:schemeClr val="accent1"/>
                </a:solidFill>
              </a:rPr>
              <a:t>粒子流与探测器的普通原子进行碰撞而引起的弹跳</a:t>
            </a:r>
            <a:r>
              <a:rPr lang="zh-CN" altLang="en-US" b="0" dirty="0" smtClean="0"/>
              <a:t>。</a:t>
            </a:r>
            <a:endParaRPr lang="en-US" altLang="zh-CN" b="0" dirty="0" smtClean="0"/>
          </a:p>
          <a:p>
            <a:r>
              <a:rPr lang="zh-CN" altLang="en-US" b="0" dirty="0" smtClean="0"/>
              <a:t>世界上最先</a:t>
            </a:r>
            <a:r>
              <a:rPr lang="zh-CN" altLang="en-US" b="0" dirty="0"/>
              <a:t>进</a:t>
            </a:r>
            <a:r>
              <a:rPr lang="zh-CN" altLang="en-US" b="0" dirty="0" smtClean="0"/>
              <a:t>的探测“大质量暗物质粒子”的</a:t>
            </a:r>
            <a:r>
              <a:rPr lang="zh-CN" altLang="en-US" b="0" dirty="0"/>
              <a:t>技术</a:t>
            </a:r>
            <a:r>
              <a:rPr lang="zh-CN" altLang="en-US" b="0" dirty="0" smtClean="0"/>
              <a:t>是</a:t>
            </a:r>
            <a:r>
              <a:rPr lang="zh-CN" altLang="en-US" b="0" dirty="0" smtClean="0">
                <a:solidFill>
                  <a:srgbClr val="FF0000"/>
                </a:solidFill>
              </a:rPr>
              <a:t>氙和氩惰性气体探测器</a:t>
            </a:r>
            <a:r>
              <a:rPr lang="zh-CN" altLang="en-US" b="0" dirty="0" smtClean="0"/>
              <a:t>。</a:t>
            </a:r>
            <a:endParaRPr lang="en-US" altLang="zh-CN" b="0" dirty="0" smtClean="0"/>
          </a:p>
          <a:p>
            <a:endParaRPr lang="zh-CN" altLang="en-US" b="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暗物质直接探测</a:t>
            </a:r>
            <a:endParaRPr lang="zh-CN" altLang="en-US" dirty="0"/>
          </a:p>
        </p:txBody>
      </p:sp>
      <p:pic>
        <p:nvPicPr>
          <p:cNvPr id="1028" name="Picture 4" descr="http://cdms.berkeley.edu/Education/DMpages/science/images/NucRecoilAtom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718" y="1623422"/>
            <a:ext cx="2103769" cy="206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181" y="1623422"/>
            <a:ext cx="2538539" cy="206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959" y="3696020"/>
            <a:ext cx="4479792" cy="305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8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2298493"/>
          </a:xfrm>
        </p:spPr>
        <p:txBody>
          <a:bodyPr/>
          <a:lstStyle/>
          <a:p>
            <a:r>
              <a:rPr lang="zh-CN" altLang="en-US" b="0" dirty="0"/>
              <a:t>依托锦屏地下实验室</a:t>
            </a:r>
            <a:r>
              <a:rPr lang="en-US" b="0" dirty="0"/>
              <a:t>PandaX-500</a:t>
            </a:r>
            <a:r>
              <a:rPr lang="zh-CN" altLang="en-US" b="0" dirty="0"/>
              <a:t>公斤级液氙探测器，提高探测灵敏度，寻找高质量区的“弱相互作用重粒子”</a:t>
            </a:r>
            <a:r>
              <a:rPr lang="en-US" b="0" dirty="0"/>
              <a:t>(WIMPs)</a:t>
            </a:r>
            <a:endParaRPr lang="en-US" altLang="zh-CN" b="0" dirty="0"/>
          </a:p>
          <a:p>
            <a:r>
              <a:rPr lang="zh-CN" altLang="en-US" b="0" dirty="0"/>
              <a:t>同时开发有巨大潜力的新型探测技术（包括气体探测器和液氩探测器）和相关电子学技</a:t>
            </a:r>
            <a:r>
              <a:rPr lang="zh-CN" altLang="en-US" b="0" dirty="0" smtClean="0"/>
              <a:t>术</a:t>
            </a:r>
            <a:endParaRPr lang="zh-CN" alt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科技部立项“</a:t>
            </a:r>
            <a:r>
              <a:rPr lang="zh-CN" altLang="en-US" dirty="0"/>
              <a:t>惰性气</a:t>
            </a:r>
            <a:r>
              <a:rPr lang="zh-CN" altLang="en-US" dirty="0" smtClean="0"/>
              <a:t>体暗</a:t>
            </a:r>
            <a:r>
              <a:rPr lang="zh-CN" altLang="en-US" dirty="0"/>
              <a:t>物</a:t>
            </a:r>
            <a:r>
              <a:rPr lang="zh-CN" altLang="en-US" dirty="0" smtClean="0"/>
              <a:t>质实</a:t>
            </a:r>
            <a:r>
              <a:rPr lang="zh-CN" altLang="en-US" dirty="0"/>
              <a:t>验</a:t>
            </a:r>
            <a:r>
              <a:rPr lang="zh-CN" altLang="en-US" dirty="0" smtClean="0"/>
              <a:t>”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7" t="41896" r="29723" b="3313"/>
          <a:stretch/>
        </p:blipFill>
        <p:spPr>
          <a:xfrm>
            <a:off x="3860799" y="4069539"/>
            <a:ext cx="5065486" cy="24363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25" y="4069540"/>
            <a:ext cx="3119590" cy="24363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0799" y="4069539"/>
            <a:ext cx="5065486" cy="338554"/>
          </a:xfrm>
          <a:prstGeom prst="rect">
            <a:avLst/>
          </a:prstGeom>
          <a:solidFill>
            <a:srgbClr val="003072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FF0000"/>
                </a:solidFill>
              </a:rPr>
              <a:t>“</a:t>
            </a:r>
            <a:r>
              <a:rPr lang="zh-CN" altLang="en-US" sz="1600" dirty="0">
                <a:solidFill>
                  <a:srgbClr val="FF0000"/>
                </a:solidFill>
              </a:rPr>
              <a:t>惰性气体暗物质实验</a:t>
            </a:r>
            <a:r>
              <a:rPr lang="zh-CN" altLang="en-US" sz="1600" dirty="0" smtClean="0">
                <a:solidFill>
                  <a:srgbClr val="FF0000"/>
                </a:solidFill>
              </a:rPr>
              <a:t>”项目启动会 </a:t>
            </a:r>
            <a:r>
              <a:rPr lang="en-US" altLang="zh-CN" sz="1600" dirty="0" smtClean="0">
                <a:solidFill>
                  <a:srgbClr val="FF0000"/>
                </a:solidFill>
              </a:rPr>
              <a:t>-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2016</a:t>
            </a:r>
            <a:r>
              <a:rPr lang="zh-CN" altLang="en-US" sz="1600" dirty="0">
                <a:solidFill>
                  <a:srgbClr val="FF0000"/>
                </a:solidFill>
              </a:rPr>
              <a:t>年</a:t>
            </a:r>
            <a:r>
              <a:rPr lang="en-US" altLang="zh-CN" sz="1600" dirty="0">
                <a:solidFill>
                  <a:srgbClr val="FF0000"/>
                </a:solidFill>
              </a:rPr>
              <a:t>10</a:t>
            </a:r>
            <a:r>
              <a:rPr lang="zh-CN" altLang="en-US" sz="1600" dirty="0">
                <a:solidFill>
                  <a:srgbClr val="FF0000"/>
                </a:solidFill>
              </a:rPr>
              <a:t>月</a:t>
            </a:r>
            <a:r>
              <a:rPr lang="en-US" altLang="zh-CN" sz="1600" dirty="0">
                <a:solidFill>
                  <a:srgbClr val="FF0000"/>
                </a:solidFill>
              </a:rPr>
              <a:t>25</a:t>
            </a:r>
            <a:r>
              <a:rPr lang="zh-CN" altLang="en-US" sz="1600" dirty="0">
                <a:solidFill>
                  <a:srgbClr val="FF0000"/>
                </a:solidFill>
              </a:rPr>
              <a:t>日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9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课题</a:t>
            </a:r>
            <a:r>
              <a:rPr lang="zh-CN" altLang="en-US" dirty="0"/>
              <a:t>设置</a:t>
            </a:r>
            <a:r>
              <a:rPr lang="zh-CN" altLang="en-US" dirty="0" smtClean="0"/>
              <a:t>与研究团队</a:t>
            </a:r>
            <a:endParaRPr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2190983" y="1787788"/>
            <a:ext cx="4810760" cy="1366843"/>
          </a:xfrm>
          <a:prstGeom prst="roundRect">
            <a:avLst>
              <a:gd name="adj" fmla="val 5523"/>
            </a:avLst>
          </a:prstGeom>
          <a:solidFill>
            <a:srgbClr val="92D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课题</a:t>
            </a:r>
            <a:r>
              <a:rPr lang="en-US" altLang="zh-CN" sz="2400" dirty="0" smtClean="0">
                <a:solidFill>
                  <a:srgbClr val="FF0000"/>
                </a:solidFill>
              </a:rPr>
              <a:t>1</a:t>
            </a:r>
            <a:r>
              <a:rPr lang="zh-CN" altLang="en-US" sz="2400" dirty="0" smtClean="0">
                <a:solidFill>
                  <a:srgbClr val="FF0000"/>
                </a:solidFill>
              </a:rPr>
              <a:t>：</a:t>
            </a:r>
            <a:r>
              <a:rPr lang="en-US" altLang="zh-CN" sz="2400" dirty="0" err="1">
                <a:solidFill>
                  <a:srgbClr val="FF0000"/>
                </a:solidFill>
              </a:rPr>
              <a:t>PandaX</a:t>
            </a:r>
            <a:r>
              <a:rPr lang="en-US" altLang="zh-CN" sz="2400" dirty="0">
                <a:solidFill>
                  <a:srgbClr val="FF0000"/>
                </a:solidFill>
              </a:rPr>
              <a:t>-II 500 </a:t>
            </a:r>
            <a:r>
              <a:rPr lang="zh-CN" altLang="en-US" sz="2400" dirty="0">
                <a:solidFill>
                  <a:srgbClr val="FF0000"/>
                </a:solidFill>
              </a:rPr>
              <a:t>公斤级液氙探测器的优化</a:t>
            </a:r>
            <a:r>
              <a:rPr lang="zh-CN" altLang="en-US" sz="2400" dirty="0" smtClean="0">
                <a:solidFill>
                  <a:srgbClr val="FF0000"/>
                </a:solidFill>
              </a:rPr>
              <a:t>和物理运</a:t>
            </a:r>
            <a:r>
              <a:rPr lang="zh-CN" altLang="en-US" sz="2400" dirty="0">
                <a:solidFill>
                  <a:srgbClr val="FF0000"/>
                </a:solidFill>
              </a:rPr>
              <a:t>行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00FF"/>
                </a:solidFill>
              </a:rPr>
              <a:t>              上海交通大学，中山大学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5560" y="3841681"/>
            <a:ext cx="3038690" cy="2243112"/>
          </a:xfrm>
          <a:prstGeom prst="roundRect">
            <a:avLst>
              <a:gd name="adj" fmla="val 9805"/>
            </a:avLst>
          </a:prstGeom>
          <a:solidFill>
            <a:srgbClr val="FFFF00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t"/>
          <a:lstStyle/>
          <a:p>
            <a:r>
              <a:rPr lang="zh-CN" altLang="en-US" sz="2400" dirty="0"/>
              <a:t>课</a:t>
            </a:r>
            <a:r>
              <a:rPr lang="zh-CN" altLang="en-US" sz="2400" dirty="0" smtClean="0"/>
              <a:t>题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：</a:t>
            </a:r>
            <a:r>
              <a:rPr lang="zh-CN" altLang="en-US" sz="2400" dirty="0"/>
              <a:t>用于暗物质探测与中微子性质研究的</a:t>
            </a:r>
            <a:r>
              <a:rPr lang="en-US" altLang="zh-CN" sz="2400" dirty="0"/>
              <a:t>200</a:t>
            </a:r>
            <a:r>
              <a:rPr lang="zh-CN" altLang="en-US" sz="2400" dirty="0"/>
              <a:t>公斤级气体探测器研</a:t>
            </a:r>
            <a:r>
              <a:rPr lang="zh-CN" altLang="en-US" sz="2400" dirty="0" smtClean="0"/>
              <a:t>发</a:t>
            </a:r>
            <a:endParaRPr lang="en-US" altLang="zh-CN" sz="2400" dirty="0" smtClean="0"/>
          </a:p>
          <a:p>
            <a:r>
              <a:rPr lang="zh-CN" altLang="en-US" dirty="0" smtClean="0">
                <a:solidFill>
                  <a:srgbClr val="0000FF"/>
                </a:solidFill>
              </a:rPr>
              <a:t>上海交通大学，北京大学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r>
              <a:rPr lang="zh-CN" altLang="en-US" dirty="0" smtClean="0">
                <a:solidFill>
                  <a:srgbClr val="0000FF"/>
                </a:solidFill>
              </a:rPr>
              <a:t>中国原子能科学研究院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286760" y="4495799"/>
            <a:ext cx="2619206" cy="1999593"/>
          </a:xfrm>
          <a:prstGeom prst="roundRect">
            <a:avLst>
              <a:gd name="adj" fmla="val 10278"/>
            </a:avLst>
          </a:prstGeom>
          <a:solidFill>
            <a:srgbClr val="FFFF00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t"/>
          <a:lstStyle/>
          <a:p>
            <a:r>
              <a:rPr lang="zh-CN" altLang="en-US" sz="2400" dirty="0" smtClean="0"/>
              <a:t>课题</a:t>
            </a:r>
            <a:r>
              <a:rPr lang="en-US" altLang="zh-CN" sz="2400" dirty="0" smtClean="0"/>
              <a:t>3</a:t>
            </a:r>
            <a:r>
              <a:rPr lang="zh-CN" altLang="en-US" sz="2400" dirty="0"/>
              <a:t>：用于暗物质探测等实验的低本底电子学系统研发</a:t>
            </a:r>
            <a:r>
              <a:rPr lang="zh-CN" altLang="en-US" dirty="0" smtClean="0">
                <a:solidFill>
                  <a:srgbClr val="0000FF"/>
                </a:solidFill>
              </a:rPr>
              <a:t>   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r>
              <a:rPr lang="zh-CN" altLang="en-US" dirty="0" smtClean="0">
                <a:solidFill>
                  <a:srgbClr val="0000FF"/>
                </a:solidFill>
              </a:rPr>
              <a:t>中国科学技术大学</a:t>
            </a:r>
            <a:endParaRPr lang="en-US" altLang="zh-CN" dirty="0" smtClean="0">
              <a:solidFill>
                <a:srgbClr val="0000FF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046740" y="3841681"/>
            <a:ext cx="2863580" cy="1671578"/>
          </a:xfrm>
          <a:prstGeom prst="roundRect">
            <a:avLst>
              <a:gd name="adj" fmla="val 9145"/>
            </a:avLst>
          </a:prstGeom>
          <a:solidFill>
            <a:srgbClr val="FFFF00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t"/>
          <a:lstStyle/>
          <a:p>
            <a:r>
              <a:rPr lang="zh-CN" altLang="en-US" sz="2400" dirty="0" smtClean="0"/>
              <a:t>课题</a:t>
            </a:r>
            <a:r>
              <a:rPr lang="en-US" altLang="zh-CN" sz="2400" dirty="0" smtClean="0"/>
              <a:t>4</a:t>
            </a:r>
            <a:r>
              <a:rPr lang="zh-CN" altLang="en-US" sz="2400" dirty="0"/>
              <a:t>：吨级液氩暗物质探测器技术研</a:t>
            </a:r>
            <a:r>
              <a:rPr lang="zh-CN" altLang="en-US" sz="2400" dirty="0" smtClean="0"/>
              <a:t>发         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      </a:t>
            </a:r>
          </a:p>
          <a:p>
            <a:r>
              <a:rPr lang="en-US" altLang="zh-CN" sz="2400" dirty="0">
                <a:solidFill>
                  <a:srgbClr val="0000FF"/>
                </a:solidFill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</a:rPr>
              <a:t>      </a:t>
            </a:r>
            <a:r>
              <a:rPr lang="zh-CN" altLang="en-US" dirty="0" smtClean="0">
                <a:solidFill>
                  <a:srgbClr val="0000FF"/>
                </a:solidFill>
              </a:rPr>
              <a:t>中科院高能所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10" name="右箭头 9"/>
          <p:cNvSpPr/>
          <p:nvPr/>
        </p:nvSpPr>
        <p:spPr>
          <a:xfrm rot="18702273">
            <a:off x="2623000" y="3218970"/>
            <a:ext cx="571562" cy="64566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9"/>
          <p:cNvSpPr/>
          <p:nvPr/>
        </p:nvSpPr>
        <p:spPr>
          <a:xfrm rot="18702273">
            <a:off x="5760958" y="5288155"/>
            <a:ext cx="571562" cy="64566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 rot="2897727" flipH="1">
            <a:off x="5926427" y="3211791"/>
            <a:ext cx="571562" cy="64566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 rot="2897727" flipH="1">
            <a:off x="2788469" y="5288155"/>
            <a:ext cx="571562" cy="64566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40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000" dirty="0" smtClean="0"/>
              <a:t>总经费 </a:t>
            </a:r>
            <a:r>
              <a:rPr lang="en-US" altLang="zh-CN" sz="2000" dirty="0" smtClean="0"/>
              <a:t>3500</a:t>
            </a:r>
            <a:r>
              <a:rPr lang="zh-CN" altLang="en-US" sz="2000" dirty="0" smtClean="0"/>
              <a:t>万元，执行计划</a:t>
            </a:r>
            <a:r>
              <a:rPr lang="en-US" altLang="zh-CN" sz="2000" dirty="0" smtClean="0"/>
              <a:t>2016/7/1-2021/6/30</a:t>
            </a:r>
            <a:r>
              <a:rPr lang="zh-CN" altLang="en-US" sz="2000" dirty="0" smtClean="0"/>
              <a:t>，</a:t>
            </a:r>
            <a:r>
              <a:rPr lang="zh-CN" altLang="en-US" sz="2000" dirty="0" smtClean="0">
                <a:solidFill>
                  <a:srgbClr val="FF0000"/>
                </a:solidFill>
              </a:rPr>
              <a:t>已到位2</a:t>
            </a:r>
            <a:r>
              <a:rPr lang="en-US" altLang="zh-CN" sz="2000" dirty="0" smtClean="0">
                <a:solidFill>
                  <a:srgbClr val="FF0000"/>
                </a:solidFill>
              </a:rPr>
              <a:t>525</a:t>
            </a:r>
            <a:r>
              <a:rPr lang="zh-CN" altLang="en-US" sz="2000" dirty="0" smtClean="0">
                <a:solidFill>
                  <a:srgbClr val="FF0000"/>
                </a:solidFill>
              </a:rPr>
              <a:t>万元</a:t>
            </a:r>
            <a:endParaRPr lang="en-US" altLang="zh-CN" sz="2000" dirty="0" smtClean="0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科技部经费支持</a:t>
            </a:r>
            <a:endParaRPr lang="zh-CN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412994"/>
              </p:ext>
            </p:extLst>
          </p:nvPr>
        </p:nvGraphicFramePr>
        <p:xfrm>
          <a:off x="599256" y="2218698"/>
          <a:ext cx="8161700" cy="4388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695">
                  <a:extLst>
                    <a:ext uri="{9D8B030D-6E8A-4147-A177-3AD203B41FA5}">
                      <a16:colId xmlns:a16="http://schemas.microsoft.com/office/drawing/2014/main" val="1845676685"/>
                    </a:ext>
                  </a:extLst>
                </a:gridCol>
                <a:gridCol w="4834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874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0" dirty="0" smtClean="0"/>
                        <a:t>课题</a:t>
                      </a:r>
                      <a:endParaRPr lang="zh-CN" alt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0" dirty="0" smtClean="0"/>
                        <a:t>预算（万）</a:t>
                      </a:r>
                      <a:endParaRPr lang="zh-CN" alt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1" dirty="0" smtClean="0">
                          <a:solidFill>
                            <a:srgbClr val="FF0000"/>
                          </a:solidFill>
                        </a:rPr>
                        <a:t>已到位（万）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0" dirty="0" smtClean="0"/>
                        <a:t>任务</a:t>
                      </a:r>
                      <a:endParaRPr lang="zh-CN" altLang="en-US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3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0" dirty="0" smtClean="0"/>
                        <a:t>一</a:t>
                      </a:r>
                      <a:endParaRPr lang="zh-CN" alt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0" dirty="0" smtClean="0"/>
                        <a:t>951.6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</a:rPr>
                        <a:t>686.51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dirty="0" smtClean="0"/>
                        <a:t>依托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PandaX-500</a:t>
                      </a:r>
                      <a:r>
                        <a:rPr lang="zh-CN" altLang="en-US" sz="1800" b="0" dirty="0" smtClean="0">
                          <a:solidFill>
                            <a:srgbClr val="FF0000"/>
                          </a:solidFill>
                        </a:rPr>
                        <a:t>公斤级液氙探测器</a:t>
                      </a:r>
                      <a:r>
                        <a:rPr lang="zh-CN" altLang="en-US" sz="1800" b="0" dirty="0" smtClean="0"/>
                        <a:t>，优化探测器性能，提升探测器灵敏度，在高质量区（</a:t>
                      </a:r>
                      <a:r>
                        <a:rPr lang="en-US" altLang="zh-CN" sz="1800" b="0" dirty="0" smtClean="0"/>
                        <a:t>~</a:t>
                      </a:r>
                      <a:r>
                        <a:rPr lang="en-US" sz="1800" b="0" dirty="0" smtClean="0"/>
                        <a:t>100GeV</a:t>
                      </a:r>
                      <a:r>
                        <a:rPr lang="en-US" altLang="zh-CN" sz="1800" b="0" dirty="0" smtClean="0"/>
                        <a:t>/c</a:t>
                      </a:r>
                      <a:r>
                        <a:rPr lang="en-US" altLang="zh-CN" sz="1800" b="0" baseline="30000" dirty="0" smtClean="0"/>
                        <a:t>2</a:t>
                      </a:r>
                      <a:r>
                        <a:rPr lang="zh-CN" altLang="en-US" sz="1800" b="0" dirty="0" smtClean="0"/>
                        <a:t>）进行暗物质直接探测</a:t>
                      </a:r>
                      <a:endParaRPr lang="en-US" altLang="zh-CN" sz="1800" b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30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0" dirty="0" smtClean="0"/>
                        <a:t>二</a:t>
                      </a:r>
                      <a:endParaRPr lang="zh-CN" alt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0" dirty="0" smtClean="0"/>
                        <a:t>849.75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</a:rPr>
                        <a:t>613.03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b="0" dirty="0" smtClean="0"/>
                        <a:t>研发高分辨率、具方向性成像的</a:t>
                      </a:r>
                      <a:r>
                        <a:rPr lang="zh-CN" altLang="en-US" sz="1800" b="0" dirty="0" smtClean="0">
                          <a:solidFill>
                            <a:srgbClr val="FF0000"/>
                          </a:solidFill>
                        </a:rPr>
                        <a:t>气体暗物质探测技术</a:t>
                      </a:r>
                      <a:r>
                        <a:rPr lang="zh-CN" altLang="en-US" sz="1800" b="0" dirty="0" smtClean="0"/>
                        <a:t>，开展</a:t>
                      </a:r>
                      <a:r>
                        <a:rPr lang="en-US" altLang="zh-CN" sz="1800" b="0" baseline="30000" dirty="0" smtClean="0"/>
                        <a:t>136</a:t>
                      </a:r>
                      <a:r>
                        <a:rPr lang="en-US" altLang="zh-CN" sz="1800" b="0" dirty="0" smtClean="0"/>
                        <a:t>Xe</a:t>
                      </a:r>
                      <a:r>
                        <a:rPr lang="zh-CN" altLang="en-US" sz="1800" b="0" dirty="0" smtClean="0"/>
                        <a:t>无中微子双贝塔衰变的实验研究</a:t>
                      </a:r>
                      <a:endParaRPr lang="en-US" altLang="zh-CN" sz="1800" b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74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0" dirty="0" smtClean="0"/>
                        <a:t>三</a:t>
                      </a:r>
                      <a:endParaRPr lang="zh-CN" alt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0" dirty="0" smtClean="0"/>
                        <a:t>850.87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</a:rPr>
                        <a:t>613.83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b="0" dirty="0" smtClean="0"/>
                        <a:t>研发探测暗物质和双贝塔衰变所必须的</a:t>
                      </a:r>
                      <a:r>
                        <a:rPr lang="zh-CN" altLang="en-US" sz="1800" b="0" dirty="0" smtClean="0">
                          <a:solidFill>
                            <a:srgbClr val="FF0000"/>
                          </a:solidFill>
                        </a:rPr>
                        <a:t>低本底电子学</a:t>
                      </a:r>
                      <a:endParaRPr lang="en-US" altLang="zh-CN" sz="18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74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0" dirty="0" smtClean="0"/>
                        <a:t>四</a:t>
                      </a:r>
                      <a:endParaRPr lang="zh-CN" alt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0" dirty="0" smtClean="0"/>
                        <a:t>847.78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</a:rPr>
                        <a:t>611.63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b="0" dirty="0" smtClean="0"/>
                        <a:t>研发</a:t>
                      </a:r>
                      <a:r>
                        <a:rPr lang="zh-CN" altLang="en-US" sz="1800" b="0" dirty="0" smtClean="0">
                          <a:solidFill>
                            <a:srgbClr val="FF0000"/>
                          </a:solidFill>
                        </a:rPr>
                        <a:t>吨级液氩探测器</a:t>
                      </a:r>
                      <a:r>
                        <a:rPr lang="zh-CN" altLang="en-US" sz="1800" b="0" dirty="0" smtClean="0"/>
                        <a:t>的关键技术，为百吨级液氩暗物质探测实验开展预研</a:t>
                      </a:r>
                      <a:endParaRPr lang="en-US" altLang="zh-CN" sz="1800" b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7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研发进度（</a:t>
            </a:r>
            <a:r>
              <a:rPr lang="en-US" altLang="zh-CN" dirty="0"/>
              <a:t> 2016/7/1-2021/6/30 </a:t>
            </a:r>
            <a:r>
              <a:rPr lang="zh-CN" altLang="en-US" dirty="0" smtClean="0"/>
              <a:t>）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565960459"/>
              </p:ext>
            </p:extLst>
          </p:nvPr>
        </p:nvGraphicFramePr>
        <p:xfrm>
          <a:off x="279399" y="1801185"/>
          <a:ext cx="8757024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5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5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5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5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6027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2016</a:t>
                      </a:r>
                      <a:r>
                        <a:rPr lang="zh-CN" altLang="en-US" b="0" dirty="0" smtClean="0"/>
                        <a:t>年度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2017</a:t>
                      </a:r>
                      <a:r>
                        <a:rPr lang="zh-CN" altLang="en-US" b="0" dirty="0" smtClean="0"/>
                        <a:t>年度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2018</a:t>
                      </a:r>
                      <a:r>
                        <a:rPr lang="zh-CN" altLang="en-US" b="0" dirty="0" smtClean="0"/>
                        <a:t>年度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2019</a:t>
                      </a:r>
                      <a:r>
                        <a:rPr lang="zh-CN" altLang="en-US" b="0" dirty="0" smtClean="0"/>
                        <a:t>年度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2020</a:t>
                      </a:r>
                      <a:r>
                        <a:rPr lang="zh-CN" altLang="en-US" b="0" dirty="0" smtClean="0"/>
                        <a:t>年度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875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rgbClr val="FF0000"/>
                          </a:solidFill>
                        </a:rPr>
                        <a:t>课题</a:t>
                      </a:r>
                      <a:r>
                        <a:rPr lang="en-US" altLang="zh-CN" b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发表首个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公斤探测结果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采集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天数据，分析和发表结果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探测器维护升级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稳定运行、采集数据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物理分析、发表结果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875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rgbClr val="FF0000"/>
                          </a:solidFill>
                        </a:rPr>
                        <a:t>课题</a:t>
                      </a:r>
                      <a:r>
                        <a:rPr lang="en-US" altLang="zh-CN" b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rgbClr val="0000FF"/>
                          </a:solidFill>
                        </a:rPr>
                        <a:t>20</a:t>
                      </a:r>
                      <a:r>
                        <a:rPr lang="zh-CN" altLang="en-US" b="0" dirty="0" smtClean="0">
                          <a:solidFill>
                            <a:srgbClr val="0000FF"/>
                          </a:solidFill>
                        </a:rPr>
                        <a:t>公斤级模型研究</a:t>
                      </a:r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rgbClr val="0000FF"/>
                          </a:solidFill>
                        </a:rPr>
                        <a:t>完成</a:t>
                      </a:r>
                      <a:r>
                        <a:rPr lang="en-US" altLang="zh-CN" b="0" dirty="0" smtClean="0">
                          <a:solidFill>
                            <a:srgbClr val="0000FF"/>
                          </a:solidFill>
                        </a:rPr>
                        <a:t>200</a:t>
                      </a:r>
                      <a:r>
                        <a:rPr lang="zh-CN" altLang="en-US" b="0" dirty="0" smtClean="0">
                          <a:solidFill>
                            <a:srgbClr val="0000FF"/>
                          </a:solidFill>
                        </a:rPr>
                        <a:t>公斤级设计和材料选择</a:t>
                      </a:r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rgbClr val="0000FF"/>
                          </a:solidFill>
                        </a:rPr>
                        <a:t>建造</a:t>
                      </a:r>
                      <a:r>
                        <a:rPr lang="en-US" altLang="zh-CN" b="0" dirty="0" smtClean="0">
                          <a:solidFill>
                            <a:srgbClr val="0000FF"/>
                          </a:solidFill>
                        </a:rPr>
                        <a:t>200</a:t>
                      </a:r>
                      <a:r>
                        <a:rPr lang="zh-CN" altLang="en-US" b="0" dirty="0" smtClean="0">
                          <a:solidFill>
                            <a:srgbClr val="0000FF"/>
                          </a:solidFill>
                        </a:rPr>
                        <a:t>公斤级探测器，</a:t>
                      </a:r>
                      <a:endParaRPr lang="en-US" altLang="zh-CN" b="0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zh-CN" altLang="en-US" b="0" dirty="0" smtClean="0">
                          <a:solidFill>
                            <a:srgbClr val="0000FF"/>
                          </a:solidFill>
                        </a:rPr>
                        <a:t>暗物质探测</a:t>
                      </a:r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rgbClr val="0000FF"/>
                          </a:solidFill>
                        </a:rPr>
                        <a:t>装入</a:t>
                      </a:r>
                      <a:r>
                        <a:rPr lang="en-US" altLang="zh-CN" b="0" dirty="0" smtClean="0">
                          <a:solidFill>
                            <a:srgbClr val="0000FF"/>
                          </a:solidFill>
                        </a:rPr>
                        <a:t>200</a:t>
                      </a:r>
                      <a:r>
                        <a:rPr lang="en-US" altLang="zh-CN" b="0" baseline="0" dirty="0" smtClean="0">
                          <a:solidFill>
                            <a:srgbClr val="0000FF"/>
                          </a:solidFill>
                        </a:rPr>
                        <a:t> kg </a:t>
                      </a:r>
                      <a:r>
                        <a:rPr lang="en-US" altLang="zh-CN" b="0" baseline="30000" dirty="0" smtClean="0">
                          <a:solidFill>
                            <a:srgbClr val="0000FF"/>
                          </a:solidFill>
                        </a:rPr>
                        <a:t>136</a:t>
                      </a:r>
                      <a:r>
                        <a:rPr lang="en-US" altLang="zh-CN" b="0" dirty="0" smtClean="0">
                          <a:solidFill>
                            <a:srgbClr val="0000FF"/>
                          </a:solidFill>
                        </a:rPr>
                        <a:t>Xe</a:t>
                      </a:r>
                      <a:r>
                        <a:rPr lang="zh-CN" altLang="en-US" b="0" dirty="0" smtClean="0">
                          <a:solidFill>
                            <a:srgbClr val="0000FF"/>
                          </a:solidFill>
                        </a:rPr>
                        <a:t>，研究双</a:t>
                      </a:r>
                      <a:r>
                        <a:rPr lang="en-US" altLang="zh-CN" b="0" dirty="0" smtClean="0">
                          <a:solidFill>
                            <a:srgbClr val="0000FF"/>
                          </a:solidFill>
                        </a:rPr>
                        <a:t>beta</a:t>
                      </a:r>
                      <a:r>
                        <a:rPr lang="zh-CN" altLang="en-US" b="0" dirty="0" smtClean="0">
                          <a:solidFill>
                            <a:srgbClr val="0000FF"/>
                          </a:solidFill>
                        </a:rPr>
                        <a:t>衰变</a:t>
                      </a:r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rgbClr val="0000FF"/>
                          </a:solidFill>
                        </a:rPr>
                        <a:t>运行探测器，发表物理结果</a:t>
                      </a:r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875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rgbClr val="FF0000"/>
                          </a:solidFill>
                        </a:rPr>
                        <a:t>课题</a:t>
                      </a:r>
                      <a:r>
                        <a:rPr lang="en-US" altLang="zh-CN" b="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/>
                        <a:t>总体方案设计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/>
                        <a:t>单元测试，</a:t>
                      </a:r>
                      <a:endParaRPr lang="en-US" altLang="zh-CN" b="0" dirty="0" smtClean="0"/>
                    </a:p>
                    <a:p>
                      <a:r>
                        <a:rPr lang="zh-CN" altLang="en-US" b="0" dirty="0" smtClean="0"/>
                        <a:t>批量生产</a:t>
                      </a:r>
                      <a:endParaRPr lang="en-US" altLang="zh-CN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/>
                        <a:t>气体探测总体安装测试，联调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/>
                        <a:t>液氩探测总体安装测试，联调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/>
                        <a:t>运行维护，数据采集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1238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rgbClr val="FF0000"/>
                          </a:solidFill>
                        </a:rPr>
                        <a:t>课题</a:t>
                      </a:r>
                      <a:r>
                        <a:rPr lang="en-US" altLang="zh-CN" b="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rgbClr val="0000FF"/>
                          </a:solidFill>
                        </a:rPr>
                        <a:t>结构设计，部件采购</a:t>
                      </a:r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rgbClr val="0000FF"/>
                          </a:solidFill>
                        </a:rPr>
                        <a:t>完成液氩杜瓦，制冷系统，</a:t>
                      </a:r>
                      <a:r>
                        <a:rPr lang="en-US" altLang="zh-CN" b="0" dirty="0" smtClean="0">
                          <a:solidFill>
                            <a:srgbClr val="0000FF"/>
                          </a:solidFill>
                        </a:rPr>
                        <a:t>PMT</a:t>
                      </a:r>
                      <a:r>
                        <a:rPr lang="zh-CN" altLang="en-US" b="0" dirty="0" smtClean="0">
                          <a:solidFill>
                            <a:srgbClr val="0000FF"/>
                          </a:solidFill>
                        </a:rPr>
                        <a:t>采购和测试</a:t>
                      </a:r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rgbClr val="0000FF"/>
                          </a:solidFill>
                        </a:rPr>
                        <a:t>吨级探测器安装，液氩循环提纯</a:t>
                      </a:r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rgbClr val="0000FF"/>
                          </a:solidFill>
                        </a:rPr>
                        <a:t>连接电子学系统、吨级实验运行</a:t>
                      </a:r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rgbClr val="0000FF"/>
                          </a:solidFill>
                        </a:rPr>
                        <a:t>探测器标定、分析性能、发表结果</a:t>
                      </a:r>
                      <a:endParaRPr lang="en-US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806325" y="6160851"/>
            <a:ext cx="2230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2016</a:t>
            </a:r>
            <a:r>
              <a:rPr lang="zh-CN" altLang="en-US" dirty="0" smtClean="0"/>
              <a:t>年度表示</a:t>
            </a:r>
            <a:endParaRPr lang="en-US" altLang="zh-CN" dirty="0" smtClean="0"/>
          </a:p>
          <a:p>
            <a:r>
              <a:rPr lang="en-US" dirty="0" smtClean="0"/>
              <a:t>2016/7/1-2017/6/30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98800" y="1801185"/>
            <a:ext cx="0" cy="47534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98800" y="616085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现在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4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344" y="2582114"/>
            <a:ext cx="8410492" cy="24636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课题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en-US" altLang="zh-CN" dirty="0"/>
              <a:t>PandaX-II 500 </a:t>
            </a:r>
            <a:r>
              <a:rPr lang="zh-CN" altLang="en-US" dirty="0"/>
              <a:t>公斤级液氙探测器的优化和物理运行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59169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主题">
  <a:themeElements>
    <a:clrScheme name="VI蓝色版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004098"/>
      </a:accent1>
      <a:accent2>
        <a:srgbClr val="0086D1"/>
      </a:accent2>
      <a:accent3>
        <a:srgbClr val="338D27"/>
      </a:accent3>
      <a:accent4>
        <a:srgbClr val="00514E"/>
      </a:accent4>
      <a:accent5>
        <a:srgbClr val="FDD000"/>
      </a:accent5>
      <a:accent6>
        <a:srgbClr val="F08300"/>
      </a:accent6>
      <a:hlink>
        <a:srgbClr val="B5B5B6"/>
      </a:hlink>
      <a:folHlink>
        <a:srgbClr val="BD9F68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交大模板.potx" id="{AE5D8681-4319-48D1-81C3-6C6438C2B9BD}" vid="{27E6303D-720B-4F25-A3C2-F18EDAE563E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交大模板</Template>
  <TotalTime>4978</TotalTime>
  <Words>2326</Words>
  <Application>Microsoft Office PowerPoint</Application>
  <PresentationFormat>On-screen Show (4:3)</PresentationFormat>
  <Paragraphs>185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....+</vt:lpstr>
      <vt:lpstr>等线</vt:lpstr>
      <vt:lpstr>等线 Light</vt:lpstr>
      <vt:lpstr>微软雅黑</vt:lpstr>
      <vt:lpstr>黑体</vt:lpstr>
      <vt:lpstr>Arial</vt:lpstr>
      <vt:lpstr>Calibri</vt:lpstr>
      <vt:lpstr>Times New Roman</vt:lpstr>
      <vt:lpstr>Wingdings</vt:lpstr>
      <vt:lpstr>VI主题</vt:lpstr>
      <vt:lpstr>国家重点研发计划“大科学装置前沿研究”重点专项 基于惰性气体探测器的直接暗物质探测实验 年度总结</vt:lpstr>
      <vt:lpstr>内容提要</vt:lpstr>
      <vt:lpstr>暗物质</vt:lpstr>
      <vt:lpstr>暗物质直接探测</vt:lpstr>
      <vt:lpstr>科技部立项“惰性气体暗物质实验”</vt:lpstr>
      <vt:lpstr>课题设置与研究团队</vt:lpstr>
      <vt:lpstr>科技部经费支持</vt:lpstr>
      <vt:lpstr>研发进度（ 2016/7/1-2021/6/30 ）</vt:lpstr>
      <vt:lpstr>课题1：PandaX-II 500 公斤级液氙探测器的优化和物理运行</vt:lpstr>
      <vt:lpstr>PandaX-II取数运行</vt:lpstr>
      <vt:lpstr>PRL，PRL，and PRL</vt:lpstr>
      <vt:lpstr>课题2：用于暗物质探测与中微子性质研究的200公斤级气体探测器研发</vt:lpstr>
      <vt:lpstr>气氙原型探测器</vt:lpstr>
      <vt:lpstr>气氙概念设计报告</vt:lpstr>
      <vt:lpstr>课题4：吨级液氩暗物质探测器技术研发 </vt:lpstr>
      <vt:lpstr>液氩探测器硬件进展</vt:lpstr>
      <vt:lpstr>吨级液氩探测器模拟 </vt:lpstr>
      <vt:lpstr>课题3：用于暗物质探测等实验的低本底电子学系统研发 </vt:lpstr>
      <vt:lpstr>气氙TPC读出方向</vt:lpstr>
      <vt:lpstr>液氩探测器读出方向</vt:lpstr>
      <vt:lpstr>科研产出</vt:lpstr>
      <vt:lpstr>下一阶段的工作</vt:lpstr>
      <vt:lpstr>总结</vt:lpstr>
      <vt:lpstr>谢谢！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基于惰性气体探测器的直接暗物质探测实验</dc:title>
  <dc:creator>谌勋</dc:creator>
  <cp:lastModifiedBy>Ke Han</cp:lastModifiedBy>
  <cp:revision>247</cp:revision>
  <cp:lastPrinted>2016-05-16T05:50:01Z</cp:lastPrinted>
  <dcterms:created xsi:type="dcterms:W3CDTF">2016-05-12T00:59:07Z</dcterms:created>
  <dcterms:modified xsi:type="dcterms:W3CDTF">2017-09-25T00:35:35Z</dcterms:modified>
</cp:coreProperties>
</file>