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62" r:id="rId5"/>
    <p:sldId id="263" r:id="rId6"/>
    <p:sldId id="265" r:id="rId7"/>
    <p:sldId id="266" r:id="rId8"/>
    <p:sldId id="268" r:id="rId9"/>
    <p:sldId id="270" r:id="rId10"/>
    <p:sldId id="269" r:id="rId11"/>
    <p:sldId id="261" r:id="rId12"/>
    <p:sldId id="287" r:id="rId13"/>
    <p:sldId id="274" r:id="rId14"/>
    <p:sldId id="271" r:id="rId15"/>
    <p:sldId id="272" r:id="rId16"/>
    <p:sldId id="273" r:id="rId17"/>
    <p:sldId id="275" r:id="rId18"/>
    <p:sldId id="264" r:id="rId19"/>
    <p:sldId id="276" r:id="rId20"/>
    <p:sldId id="278" r:id="rId21"/>
    <p:sldId id="277" r:id="rId22"/>
    <p:sldId id="280" r:id="rId23"/>
    <p:sldId id="279" r:id="rId24"/>
    <p:sldId id="281" r:id="rId25"/>
    <p:sldId id="284" r:id="rId26"/>
    <p:sldId id="285" r:id="rId27"/>
    <p:sldId id="283" r:id="rId28"/>
    <p:sldId id="286" r:id="rId29"/>
    <p:sldId id="282" r:id="rId30"/>
    <p:sldId id="289" r:id="rId31"/>
    <p:sldId id="288" r:id="rId32"/>
    <p:sldId id="290" r:id="rId33"/>
    <p:sldId id="292" r:id="rId34"/>
    <p:sldId id="293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4" d="100"/>
          <a:sy n="84" d="100"/>
        </p:scale>
        <p:origin x="71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343-4B34-484D-A0C0-6FD2AF6B55F7}" type="datetimeFigureOut">
              <a:rPr lang="zh-CN" altLang="en-US" smtClean="0"/>
              <a:t>2014/5/31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0A60-0821-4493-B690-8A268D8E3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89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343-4B34-484D-A0C0-6FD2AF6B55F7}" type="datetimeFigureOut">
              <a:rPr lang="zh-CN" altLang="en-US" smtClean="0"/>
              <a:t>2014/5/31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0A60-0821-4493-B690-8A268D8E3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0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343-4B34-484D-A0C0-6FD2AF6B55F7}" type="datetimeFigureOut">
              <a:rPr lang="zh-CN" altLang="en-US" smtClean="0"/>
              <a:t>2014/5/31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0A60-0821-4493-B690-8A268D8E3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42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343-4B34-484D-A0C0-6FD2AF6B55F7}" type="datetimeFigureOut">
              <a:rPr lang="zh-CN" altLang="en-US" smtClean="0"/>
              <a:t>2014/5/31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0A60-0821-4493-B690-8A268D8E3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82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343-4B34-484D-A0C0-6FD2AF6B55F7}" type="datetimeFigureOut">
              <a:rPr lang="zh-CN" altLang="en-US" smtClean="0"/>
              <a:t>2014/5/31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0A60-0821-4493-B690-8A268D8E3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67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343-4B34-484D-A0C0-6FD2AF6B55F7}" type="datetimeFigureOut">
              <a:rPr lang="zh-CN" altLang="en-US" smtClean="0"/>
              <a:t>2014/5/31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0A60-0821-4493-B690-8A268D8E3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6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343-4B34-484D-A0C0-6FD2AF6B55F7}" type="datetimeFigureOut">
              <a:rPr lang="zh-CN" altLang="en-US" smtClean="0"/>
              <a:t>2014/5/31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0A60-0821-4493-B690-8A268D8E3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63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343-4B34-484D-A0C0-6FD2AF6B55F7}" type="datetimeFigureOut">
              <a:rPr lang="zh-CN" altLang="en-US" smtClean="0"/>
              <a:t>2014/5/31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0A60-0821-4493-B690-8A268D8E3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80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343-4B34-484D-A0C0-6FD2AF6B55F7}" type="datetimeFigureOut">
              <a:rPr lang="zh-CN" altLang="en-US" smtClean="0"/>
              <a:t>2014/5/31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0A60-0821-4493-B690-8A268D8E3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23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343-4B34-484D-A0C0-6FD2AF6B55F7}" type="datetimeFigureOut">
              <a:rPr lang="zh-CN" altLang="en-US" smtClean="0"/>
              <a:t>2014/5/31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0A60-0821-4493-B690-8A268D8E3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81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343-4B34-484D-A0C0-6FD2AF6B55F7}" type="datetimeFigureOut">
              <a:rPr lang="zh-CN" altLang="en-US" smtClean="0"/>
              <a:t>2014/5/31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0A60-0821-4493-B690-8A268D8E3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8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96343-4B34-484D-A0C0-6FD2AF6B55F7}" type="datetimeFigureOut">
              <a:rPr lang="zh-CN" altLang="en-US" smtClean="0"/>
              <a:t>2014/5/31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0A60-0821-4493-B690-8A268D8E3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81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pandax.physics.sjtu.edu.cn/foswiki/PandaX/Software/GoldenRu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 smtClean="0"/>
              <a:t>PandaX</a:t>
            </a:r>
            <a:r>
              <a:rPr lang="en-US" altLang="zh-CN" dirty="0" smtClean="0"/>
              <a:t> I data taking summary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Jianglai</a:t>
            </a:r>
            <a:r>
              <a:rPr lang="en-US" altLang="zh-CN" dirty="0" smtClean="0"/>
              <a:t> Liu</a:t>
            </a:r>
          </a:p>
          <a:p>
            <a:r>
              <a:rPr lang="en-US" altLang="zh-CN" dirty="0" smtClean="0"/>
              <a:t>June 1, 2014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43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Power </a:t>
            </a:r>
            <a:r>
              <a:rPr lang="en-US" altLang="zh-CN" dirty="0" smtClean="0"/>
              <a:t>outage</a:t>
            </a:r>
            <a:r>
              <a:rPr lang="en-US" altLang="zh-CN" dirty="0"/>
              <a:t>, Q drive trips, compressor trips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Power failure:</a:t>
            </a:r>
          </a:p>
          <a:p>
            <a:pPr lvl="1"/>
            <a:r>
              <a:rPr lang="en-US" altLang="zh-CN" dirty="0" smtClean="0"/>
              <a:t>3 planned, 1 planned but not informed. </a:t>
            </a:r>
          </a:p>
          <a:p>
            <a:pPr lvl="1"/>
            <a:r>
              <a:rPr lang="en-US" altLang="zh-CN" dirty="0" smtClean="0"/>
              <a:t>Planned power failure is not an issue</a:t>
            </a:r>
          </a:p>
          <a:p>
            <a:pPr lvl="1"/>
            <a:r>
              <a:rPr lang="en-US" altLang="zh-CN" dirty="0" smtClean="0"/>
              <a:t>For unplanned power failure, we have backup power, but switching takes up to 6 s, which may screw up the cryogenics</a:t>
            </a:r>
          </a:p>
          <a:p>
            <a:r>
              <a:rPr lang="en-US" altLang="zh-CN" dirty="0" smtClean="0"/>
              <a:t>Q drives</a:t>
            </a:r>
          </a:p>
          <a:p>
            <a:pPr lvl="1"/>
            <a:r>
              <a:rPr lang="en-US" altLang="zh-CN" dirty="0" smtClean="0"/>
              <a:t>Tripped 7 times</a:t>
            </a:r>
          </a:p>
          <a:p>
            <a:pPr lvl="1"/>
            <a:r>
              <a:rPr lang="en-US" altLang="zh-CN" dirty="0" smtClean="0"/>
              <a:t>May or may not affect LY and CY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Improved when using isolated transformer and UPS</a:t>
            </a:r>
          </a:p>
          <a:p>
            <a:r>
              <a:rPr lang="en-US" altLang="zh-CN" dirty="0" smtClean="0"/>
              <a:t>Compressor</a:t>
            </a:r>
          </a:p>
          <a:p>
            <a:pPr lvl="1"/>
            <a:r>
              <a:rPr lang="en-US" altLang="zh-CN" dirty="0" smtClean="0"/>
              <a:t>Tripped 4 times</a:t>
            </a:r>
          </a:p>
          <a:p>
            <a:pPr lvl="1"/>
            <a:r>
              <a:rPr lang="en-US" altLang="zh-CN" dirty="0" smtClean="0"/>
              <a:t>Affect both LY and CY, usually takes 4 days to recover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Implemented auto-restart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3-phase UPS ready on-site to be installed</a:t>
            </a:r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36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352" y="1825625"/>
            <a:ext cx="60272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Digression</a:t>
            </a:r>
            <a:r>
              <a:rPr lang="en-US" altLang="zh-CN" dirty="0" smtClean="0"/>
              <a:t>: electronics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254" y="1825625"/>
            <a:ext cx="62694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Digression: what do we measure in the data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41" y="1963286"/>
            <a:ext cx="4547065" cy="29428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03" y="2060742"/>
            <a:ext cx="4211797" cy="23116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9433" y="162479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Single channel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99705" y="1524985"/>
            <a:ext cx="362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Software sum of all bottom channels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73251" y="473499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“200 kHz”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238232" y="473499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SPE</a:t>
            </a:r>
            <a:endParaRPr lang="zh-CN" altLang="en-US" dirty="0"/>
          </a:p>
        </p:txBody>
      </p:sp>
      <p:cxnSp>
        <p:nvCxnSpPr>
          <p:cNvPr id="14" name="直接箭头连接符 13"/>
          <p:cNvCxnSpPr>
            <a:stCxn id="12" idx="0"/>
          </p:cNvCxnSpPr>
          <p:nvPr/>
        </p:nvCxnSpPr>
        <p:spPr>
          <a:xfrm flipH="1" flipV="1">
            <a:off x="2406555" y="3957851"/>
            <a:ext cx="92326" cy="777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2651281" y="3907809"/>
            <a:ext cx="1361161" cy="979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642844" y="3216582"/>
            <a:ext cx="572212" cy="1611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2622380" y="3413310"/>
            <a:ext cx="418796" cy="1381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007057" y="2200447"/>
            <a:ext cx="213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Baseline suppressed</a:t>
            </a:r>
            <a:endParaRPr lang="zh-CN" altLang="en-US" dirty="0"/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3616657" y="2539810"/>
            <a:ext cx="245659" cy="353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1350340" y="3298210"/>
            <a:ext cx="6038" cy="1305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1577507" y="3298210"/>
            <a:ext cx="6038" cy="1305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6615956" y="3056062"/>
            <a:ext cx="7757" cy="1095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5547395" y="3766361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SPE Dark hits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7012124" y="4212937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S1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7592006" y="372314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S2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6760598" y="2235284"/>
            <a:ext cx="106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“200kHz”</a:t>
            </a:r>
            <a:endParaRPr lang="zh-CN" altLang="en-US" dirty="0"/>
          </a:p>
        </p:txBody>
      </p:sp>
      <p:cxnSp>
        <p:nvCxnSpPr>
          <p:cNvPr id="36" name="直接箭头连接符 35"/>
          <p:cNvCxnSpPr/>
          <p:nvPr/>
        </p:nvCxnSpPr>
        <p:spPr>
          <a:xfrm flipH="1">
            <a:off x="6837528" y="2479343"/>
            <a:ext cx="290645" cy="125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7349134" y="2539810"/>
            <a:ext cx="140947" cy="176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767256" y="5380579"/>
            <a:ext cx="7609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Random pile-up of “dark noise” can be misidentified as </a:t>
            </a:r>
            <a:r>
              <a:rPr lang="en-US" altLang="zh-CN" dirty="0" smtClean="0"/>
              <a:t>S1=&gt;high “dark rate” is an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200 kHz amplitude &lt;&lt; SPE @ single channel, and has an oscillating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200 kHz noise correlated among channels</a:t>
            </a:r>
          </a:p>
        </p:txBody>
      </p:sp>
    </p:spTree>
    <p:extLst>
      <p:ext uri="{BB962C8B-B14F-4D97-AF65-F5344CB8AC3E}">
        <p14:creationId xmlns:p14="http://schemas.microsoft.com/office/powerpoint/2010/main" val="2523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Power outage, Q drive trips, compressor trips</a:t>
            </a:r>
          </a:p>
          <a:p>
            <a:r>
              <a:rPr lang="en-US" altLang="zh-CN" dirty="0" smtClean="0"/>
              <a:t>PMT dark noises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Grid sparking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PMT death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200 kHz noises and trigger noises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FADC saturation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Remaining data quality issues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Data management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Jan 24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404" y="1825625"/>
            <a:ext cx="6783192" cy="43513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81934" y="1456293"/>
            <a:ext cx="363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 typical bottom PMT, no field, MHz!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807021" y="580763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x10 ns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2997958" y="4080681"/>
            <a:ext cx="286604" cy="871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3384645" y="4048836"/>
            <a:ext cx="495868" cy="903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3564340" y="3866866"/>
            <a:ext cx="2800066" cy="1117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831911" y="5026450"/>
            <a:ext cx="167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“200 kHz” noise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729893" y="3648836"/>
            <a:ext cx="231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SPE hits (“dark noise”)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5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Handles?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Regular dark noise is 100 Hz/top PMT, and 2 kHz/bottom PMT</a:t>
            </a:r>
          </a:p>
          <a:p>
            <a:r>
              <a:rPr lang="en-US" altLang="zh-CN" dirty="0" smtClean="0"/>
              <a:t>It can rise to very high (up to MHz) from time to time and persist</a:t>
            </a:r>
          </a:p>
          <a:p>
            <a:r>
              <a:rPr lang="en-US" altLang="zh-CN" dirty="0" smtClean="0"/>
              <a:t>We do not understand the root cause yet, however we found some positive correlation with the following conditions: </a:t>
            </a:r>
          </a:p>
          <a:p>
            <a:pPr lvl="1"/>
            <a:r>
              <a:rPr lang="en-US" altLang="zh-CN" dirty="0" smtClean="0"/>
              <a:t>When cryogenics is not stable</a:t>
            </a:r>
          </a:p>
          <a:p>
            <a:pPr lvl="1"/>
            <a:r>
              <a:rPr lang="en-US" altLang="zh-CN" dirty="0" smtClean="0"/>
              <a:t>correlated with grid field, </a:t>
            </a:r>
            <a:r>
              <a:rPr lang="en-US" altLang="zh-CN" u="sng" dirty="0" smtClean="0"/>
              <a:t>sometimes</a:t>
            </a:r>
            <a:r>
              <a:rPr lang="en-US" altLang="zh-CN" dirty="0" smtClean="0"/>
              <a:t> can be fixed by waiting or by cycling</a:t>
            </a:r>
          </a:p>
          <a:p>
            <a:pPr lvl="1"/>
            <a:r>
              <a:rPr lang="en-US" altLang="zh-CN" dirty="0" smtClean="0"/>
              <a:t>Could be isolated to a single PMT, </a:t>
            </a:r>
            <a:r>
              <a:rPr lang="en-US" altLang="zh-CN" u="sng" dirty="0" smtClean="0"/>
              <a:t>sometimes</a:t>
            </a:r>
            <a:r>
              <a:rPr lang="en-US" altLang="zh-CN" dirty="0" smtClean="0"/>
              <a:t> can also be cured by cycling the PMT HV</a:t>
            </a:r>
          </a:p>
          <a:p>
            <a:pPr lvl="1"/>
            <a:r>
              <a:rPr lang="en-US" altLang="zh-CN" dirty="0" smtClean="0"/>
              <a:t>When </a:t>
            </a:r>
            <a:r>
              <a:rPr lang="en-US" altLang="zh-CN" dirty="0"/>
              <a:t>ambient temperature is </a:t>
            </a:r>
            <a:r>
              <a:rPr lang="en-US" altLang="zh-CN" dirty="0" smtClean="0"/>
              <a:t>unstable</a:t>
            </a:r>
          </a:p>
          <a:p>
            <a:pPr lvl="1"/>
            <a:r>
              <a:rPr lang="en-US" altLang="zh-CN" u="sng" dirty="0"/>
              <a:t>sometimes</a:t>
            </a:r>
            <a:r>
              <a:rPr lang="en-US" altLang="zh-CN" dirty="0"/>
              <a:t> can also be </a:t>
            </a:r>
            <a:r>
              <a:rPr lang="en-US" altLang="zh-CN" dirty="0" smtClean="0"/>
              <a:t>cured by </a:t>
            </a:r>
            <a:r>
              <a:rPr lang="en-US" altLang="zh-CN" dirty="0" err="1" smtClean="0"/>
              <a:t>increaseing</a:t>
            </a:r>
            <a:r>
              <a:rPr lang="en-US" altLang="zh-CN" dirty="0" smtClean="0"/>
              <a:t> IV pressure, e.g. compressor off</a:t>
            </a:r>
          </a:p>
          <a:p>
            <a:pPr lvl="1"/>
            <a:r>
              <a:rPr lang="en-US" altLang="zh-CN" dirty="0" smtClean="0"/>
              <a:t>When we “inject electrons” into the system, e.g. when accidentally putting too high a HV into a top PMT</a:t>
            </a:r>
          </a:p>
          <a:p>
            <a:r>
              <a:rPr lang="en-US" altLang="zh-CN" dirty="0" smtClean="0"/>
              <a:t>At least the rate is low now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949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Power outage, Q drive trips, compressor trips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PMT dark noises</a:t>
            </a:r>
          </a:p>
          <a:p>
            <a:r>
              <a:rPr lang="en-US" altLang="zh-CN" dirty="0" smtClean="0"/>
              <a:t>Grid sparking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PMT death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200 kHz noises and trigger noises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FADC saturation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Remaining data quality issues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Data management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Hot spot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801" y="1502627"/>
            <a:ext cx="5576397" cy="36795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8907" y="5500048"/>
            <a:ext cx="6036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Very often concurrent with high dark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May be cured by slowly cycling the grid HV (grid on first, then cathode)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Power outage, Q drive trips, compressor trips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PMT dark noises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Grid sparking</a:t>
            </a:r>
          </a:p>
          <a:p>
            <a:r>
              <a:rPr lang="en-US" altLang="zh-CN" dirty="0" smtClean="0"/>
              <a:t>PMT death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200 kHz noises and trigger noises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FADC saturation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Remaining data quality issues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Data management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 level activities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Jan 24, PMT on in </a:t>
            </a:r>
            <a:r>
              <a:rPr lang="en-US" altLang="zh-CN" dirty="0" err="1" smtClean="0"/>
              <a:t>LXe</a:t>
            </a:r>
            <a:endParaRPr lang="en-US" altLang="zh-CN" dirty="0" smtClean="0"/>
          </a:p>
          <a:p>
            <a:r>
              <a:rPr lang="en-US" altLang="zh-CN" dirty="0" smtClean="0"/>
              <a:t>Long campaign to set up the detector in stable running condition (field on with low PMT dark rate)</a:t>
            </a:r>
          </a:p>
          <a:p>
            <a:pPr lvl="1"/>
            <a:r>
              <a:rPr lang="en-US" altLang="zh-CN" dirty="0" smtClean="0"/>
              <a:t>Feb 9 – Feb 27, </a:t>
            </a:r>
            <a:r>
              <a:rPr lang="en-US" altLang="zh-CN" dirty="0" err="1" smtClean="0"/>
              <a:t>cath</a:t>
            </a:r>
            <a:r>
              <a:rPr lang="en-US" altLang="zh-CN" dirty="0" smtClean="0"/>
              <a:t> 10 kV, grid 4.5 kV, ended with compressor trip</a:t>
            </a:r>
          </a:p>
          <a:p>
            <a:pPr lvl="1"/>
            <a:r>
              <a:rPr lang="en-US" altLang="zh-CN" dirty="0" smtClean="0"/>
              <a:t>Mar1 – Apr 1, </a:t>
            </a:r>
            <a:r>
              <a:rPr lang="en-US" altLang="zh-CN" dirty="0" err="1" smtClean="0"/>
              <a:t>cath</a:t>
            </a:r>
            <a:r>
              <a:rPr lang="en-US" altLang="zh-CN" dirty="0" smtClean="0"/>
              <a:t> 10 kV, grid 4.2 kV, interleaved with many cryogenics trips, ended with TPC sparking and compressor trip (suspected due to unstable temperature)</a:t>
            </a:r>
          </a:p>
          <a:p>
            <a:pPr lvl="1"/>
            <a:r>
              <a:rPr lang="en-US" altLang="zh-CN" dirty="0" smtClean="0"/>
              <a:t>Apr 5 – Apr 12, install KNF but gave up due to bad outgassing</a:t>
            </a:r>
          </a:p>
          <a:p>
            <a:pPr lvl="1"/>
            <a:r>
              <a:rPr lang="en-US" altLang="zh-CN" dirty="0" smtClean="0"/>
              <a:t>Apr 12 – Apr 29, reached </a:t>
            </a:r>
            <a:r>
              <a:rPr lang="en-US" altLang="zh-CN" dirty="0" err="1" smtClean="0"/>
              <a:t>cath</a:t>
            </a:r>
            <a:r>
              <a:rPr lang="en-US" altLang="zh-CN" dirty="0" smtClean="0"/>
              <a:t> 10 kV, grid 5 kV, but ended with grid sparking </a:t>
            </a:r>
            <a:r>
              <a:rPr lang="en-US" altLang="zh-CN" dirty="0"/>
              <a:t>(suspected due to unstable temperature)</a:t>
            </a:r>
          </a:p>
          <a:p>
            <a:pPr lvl="1"/>
            <a:r>
              <a:rPr lang="en-US" altLang="zh-CN" dirty="0" smtClean="0"/>
              <a:t>May 1 – May 12, finally reached stable running condition (15 kV, 5 kV) </a:t>
            </a:r>
          </a:p>
          <a:p>
            <a:pPr lvl="1"/>
            <a:r>
              <a:rPr lang="en-US" altLang="zh-CN" dirty="0" smtClean="0"/>
              <a:t>May 13 – May 18, uniformity calibration </a:t>
            </a:r>
          </a:p>
          <a:p>
            <a:pPr lvl="1"/>
            <a:r>
              <a:rPr lang="en-US" altLang="zh-CN" dirty="0" smtClean="0"/>
              <a:t>May 19 – now stable running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65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en-US" altLang="zh-CN" dirty="0" smtClean="0"/>
              <a:t>PMT Death History in </a:t>
            </a:r>
            <a:r>
              <a:rPr lang="en-US" altLang="zh-CN" dirty="0" smtClean="0"/>
              <a:t>run5 (</a:t>
            </a:r>
            <a:r>
              <a:rPr lang="en-US" altLang="zh-CN" dirty="0" err="1" smtClean="0"/>
              <a:t>Shaoli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000" dirty="0" smtClean="0"/>
              <a:t>Channel	PMT ID  		Date		Comment</a:t>
            </a:r>
          </a:p>
          <a:p>
            <a:r>
              <a:rPr lang="en-US" altLang="zh-CN" sz="2000" dirty="0" smtClean="0"/>
              <a:t>10602	47		Start of run5	No output from DB25</a:t>
            </a:r>
          </a:p>
          <a:p>
            <a:r>
              <a:rPr lang="en-US" altLang="zh-CN" sz="2000" dirty="0" smtClean="0"/>
              <a:t>11401	26		Start of run5	Bad PMT base</a:t>
            </a:r>
          </a:p>
          <a:p>
            <a:r>
              <a:rPr lang="en-US" altLang="zh-CN" sz="2000" dirty="0" smtClean="0"/>
              <a:t>11405	30		Start of run5	Bad PMT base</a:t>
            </a:r>
          </a:p>
          <a:p>
            <a:r>
              <a:rPr lang="en-US" altLang="zh-CN" sz="2000" dirty="0" smtClean="0"/>
              <a:t>11801	70		Start of run5	</a:t>
            </a:r>
            <a:r>
              <a:rPr lang="en-US" altLang="zh-CN" sz="2000" dirty="0"/>
              <a:t>Bad PMT </a:t>
            </a:r>
            <a:r>
              <a:rPr lang="en-US" altLang="zh-CN" sz="2000" dirty="0" smtClean="0"/>
              <a:t>base</a:t>
            </a:r>
          </a:p>
          <a:p>
            <a:r>
              <a:rPr lang="en-US" altLang="zh-CN" sz="2000" dirty="0"/>
              <a:t>10500	7		</a:t>
            </a:r>
            <a:r>
              <a:rPr lang="en-US" altLang="zh-CN" sz="2000" dirty="0" smtClean="0"/>
              <a:t>3/20		Bad </a:t>
            </a:r>
            <a:r>
              <a:rPr lang="en-US" altLang="zh-CN" sz="2000" dirty="0"/>
              <a:t>PMT </a:t>
            </a:r>
            <a:r>
              <a:rPr lang="en-US" altLang="zh-CN" sz="2000" dirty="0" smtClean="0"/>
              <a:t>base</a:t>
            </a:r>
          </a:p>
          <a:p>
            <a:r>
              <a:rPr lang="en-US" altLang="zh-CN" sz="2000" dirty="0" smtClean="0"/>
              <a:t>11702	33		4/25		Bad PMT base</a:t>
            </a:r>
          </a:p>
          <a:p>
            <a:r>
              <a:rPr lang="en-US" altLang="zh-CN" sz="2000" dirty="0" smtClean="0"/>
              <a:t>11804	95		5/01		</a:t>
            </a:r>
            <a:r>
              <a:rPr lang="en-US" altLang="zh-CN" sz="2000" dirty="0" smtClean="0"/>
              <a:t>accident, suspect feed-through broke down </a:t>
            </a:r>
            <a:endParaRPr lang="en-US" altLang="zh-CN" sz="2000" dirty="0" smtClean="0"/>
          </a:p>
          <a:p>
            <a:r>
              <a:rPr lang="en-US" altLang="zh-CN" sz="2000" dirty="0" smtClean="0"/>
              <a:t>11306	140		5/06		Bad PMT base</a:t>
            </a:r>
          </a:p>
          <a:p>
            <a:r>
              <a:rPr lang="en-US" altLang="zh-CN" sz="2000" dirty="0" smtClean="0"/>
              <a:t>10607	79		5/23, run6411	Bad decoupler channel</a:t>
            </a:r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en-US" altLang="zh-CN" sz="2000" dirty="0" smtClean="0"/>
              <a:t>11905: baseline is not stable!</a:t>
            </a:r>
            <a:endParaRPr lang="en-US" altLang="zh-CN" sz="2000" dirty="0"/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698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Amplifier/</a:t>
            </a:r>
            <a:r>
              <a:rPr lang="en-US" altLang="zh-CN" dirty="0" err="1" smtClean="0"/>
              <a:t>Decoupler</a:t>
            </a:r>
            <a:r>
              <a:rPr lang="en-US" altLang="zh-CN" dirty="0" smtClean="0"/>
              <a:t>/filter death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Phillips x10 amplifiers has ~5 dead channels. Switched to spares </a:t>
            </a:r>
            <a:r>
              <a:rPr lang="en-US" altLang="zh-CN" dirty="0" smtClean="0">
                <a:solidFill>
                  <a:srgbClr val="FF0000"/>
                </a:solidFill>
              </a:rPr>
              <a:t>=&gt; we may be better off not to use the </a:t>
            </a:r>
            <a:r>
              <a:rPr lang="en-US" altLang="zh-CN" dirty="0" err="1" smtClean="0">
                <a:solidFill>
                  <a:srgbClr val="FF0000"/>
                </a:solidFill>
              </a:rPr>
              <a:t>amplifers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In two instance, we found bad HV noise filter boards which caused the HV to trip (replaced)</a:t>
            </a:r>
            <a:endParaRPr lang="en-US" altLang="zh-CN" dirty="0"/>
          </a:p>
          <a:p>
            <a:r>
              <a:rPr lang="en-US" altLang="zh-CN" dirty="0" smtClean="0"/>
              <a:t>~15 </a:t>
            </a:r>
            <a:r>
              <a:rPr lang="en-US" altLang="zh-CN" dirty="0" err="1" smtClean="0"/>
              <a:t>decoupler</a:t>
            </a:r>
            <a:r>
              <a:rPr lang="en-US" altLang="zh-CN" dirty="0" smtClean="0"/>
              <a:t> channels broken down. Now using a 12-channel </a:t>
            </a:r>
            <a:r>
              <a:rPr lang="en-US" altLang="zh-CN" dirty="0" err="1" smtClean="0"/>
              <a:t>decoupler</a:t>
            </a:r>
            <a:r>
              <a:rPr lang="en-US" altLang="zh-CN" dirty="0"/>
              <a:t> </a:t>
            </a:r>
            <a:r>
              <a:rPr lang="en-US" altLang="zh-CN" dirty="0" smtClean="0"/>
              <a:t>module (</a:t>
            </a:r>
            <a:r>
              <a:rPr lang="en-US" altLang="zh-CN" dirty="0" err="1" smtClean="0"/>
              <a:t>PandaX</a:t>
            </a:r>
            <a:r>
              <a:rPr lang="en-US" altLang="zh-CN" dirty="0" smtClean="0"/>
              <a:t> II)</a:t>
            </a:r>
          </a:p>
          <a:p>
            <a:r>
              <a:rPr lang="en-US" altLang="zh-CN" dirty="0" smtClean="0"/>
              <a:t>Lesson learned: </a:t>
            </a:r>
            <a:r>
              <a:rPr lang="en-US" altLang="zh-CN" dirty="0" err="1" smtClean="0"/>
              <a:t>decoupler</a:t>
            </a:r>
            <a:r>
              <a:rPr lang="en-US" altLang="zh-CN" dirty="0"/>
              <a:t> </a:t>
            </a:r>
            <a:r>
              <a:rPr lang="en-US" altLang="zh-CN" dirty="0" smtClean="0"/>
              <a:t>should be made to be robust and single-channel-</a:t>
            </a:r>
            <a:r>
              <a:rPr lang="en-US" altLang="zh-CN" dirty="0" err="1" smtClean="0"/>
              <a:t>replacable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Guodong’s</a:t>
            </a:r>
            <a:r>
              <a:rPr lang="en-US" altLang="zh-CN" dirty="0" smtClean="0"/>
              <a:t> talk)!</a:t>
            </a:r>
          </a:p>
        </p:txBody>
      </p:sp>
    </p:spTree>
    <p:extLst>
      <p:ext uri="{BB962C8B-B14F-4D97-AF65-F5344CB8AC3E}">
        <p14:creationId xmlns:p14="http://schemas.microsoft.com/office/powerpoint/2010/main" val="28521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Power outage, Q drive trips, compressor trips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PMT dark noises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Grid sparking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PMT death</a:t>
            </a:r>
          </a:p>
          <a:p>
            <a:r>
              <a:rPr lang="en-US" altLang="zh-CN" dirty="0" smtClean="0"/>
              <a:t>200 kHz noises and trigger noises</a:t>
            </a:r>
            <a:endParaRPr lang="en-US" altLang="zh-CN" dirty="0"/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FADC saturation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Remaining data quality issues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Data management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200 kHz noise affect </a:t>
            </a:r>
            <a:r>
              <a:rPr lang="en-US" altLang="zh-CN" dirty="0" err="1" smtClean="0"/>
              <a:t>Esum</a:t>
            </a:r>
            <a:r>
              <a:rPr lang="en-US" altLang="zh-CN" dirty="0" smtClean="0"/>
              <a:t> trigger</a:t>
            </a:r>
            <a:endParaRPr lang="zh-CN" altLang="en-US" dirty="0"/>
          </a:p>
        </p:txBody>
      </p:sp>
      <p:pic>
        <p:nvPicPr>
          <p:cNvPr id="4" name="内容占位符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7" y="3515159"/>
            <a:ext cx="2754314" cy="20031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26041" y="2461437"/>
            <a:ext cx="994145" cy="536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ESum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27967" y="2461437"/>
            <a:ext cx="994145" cy="536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Spec amp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705601" y="2461437"/>
            <a:ext cx="994145" cy="536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disc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450" y="3515159"/>
            <a:ext cx="2809076" cy="199782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28543" y="5786337"/>
            <a:ext cx="3082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Pure noise in the spec amp charge output that generates fake trigger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40032" y="5858993"/>
            <a:ext cx="308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kHz noise, </a:t>
            </a:r>
            <a:r>
              <a:rPr lang="en-US" altLang="zh-CN" dirty="0" smtClean="0">
                <a:solidFill>
                  <a:srgbClr val="FF0000"/>
                </a:solidFill>
              </a:rPr>
              <a:t>coherently</a:t>
            </a:r>
            <a:r>
              <a:rPr lang="en-US" altLang="zh-CN" dirty="0" smtClean="0"/>
              <a:t> summed</a:t>
            </a:r>
            <a:endParaRPr lang="zh-CN" altLang="en-US" dirty="0"/>
          </a:p>
        </p:txBody>
      </p:sp>
      <p:cxnSp>
        <p:nvCxnSpPr>
          <p:cNvPr id="11" name="直接箭头连接符 10"/>
          <p:cNvCxnSpPr>
            <a:stCxn id="5" idx="3"/>
            <a:endCxn id="6" idx="1"/>
          </p:cNvCxnSpPr>
          <p:nvPr/>
        </p:nvCxnSpPr>
        <p:spPr>
          <a:xfrm>
            <a:off x="2020186" y="2729909"/>
            <a:ext cx="2007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6" idx="3"/>
            <a:endCxn id="7" idx="1"/>
          </p:cNvCxnSpPr>
          <p:nvPr/>
        </p:nvCxnSpPr>
        <p:spPr>
          <a:xfrm>
            <a:off x="5022112" y="2729909"/>
            <a:ext cx="1683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endCxn id="8" idx="1"/>
          </p:cNvCxnSpPr>
          <p:nvPr/>
        </p:nvCxnSpPr>
        <p:spPr>
          <a:xfrm>
            <a:off x="2844209" y="4514070"/>
            <a:ext cx="6212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742662" y="5029198"/>
            <a:ext cx="4412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783572" y="4742122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threshold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923069" y="2061461"/>
            <a:ext cx="112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Integrator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15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Serious during low threshold runs (</a:t>
            </a:r>
            <a:r>
              <a:rPr lang="en-US" altLang="zh-CN" dirty="0" err="1" smtClean="0"/>
              <a:t>Shaoli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73" y="1962103"/>
            <a:ext cx="5832796" cy="43513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41575" y="3061648"/>
            <a:ext cx="25293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Threshold set at ~200 PE, very close to the noise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</a:t>
            </a:r>
            <a:r>
              <a:rPr lang="en-US" altLang="zh-CN" dirty="0" smtClean="0"/>
              <a:t>rigger rate fluctuated significantly in low threshold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Correlated with ambient temperature</a:t>
            </a:r>
          </a:p>
        </p:txBody>
      </p:sp>
    </p:spTree>
    <p:extLst>
      <p:ext uri="{BB962C8B-B14F-4D97-AF65-F5344CB8AC3E}">
        <p14:creationId xmlns:p14="http://schemas.microsoft.com/office/powerpoint/2010/main" val="4412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Improvement: “majority </a:t>
            </a:r>
            <a:r>
              <a:rPr lang="en-US" altLang="zh-CN" dirty="0" smtClean="0"/>
              <a:t>output” from </a:t>
            </a:r>
            <a:r>
              <a:rPr lang="en-US" altLang="zh-CN" dirty="0" smtClean="0"/>
              <a:t>V1724 (Ren </a:t>
            </a:r>
            <a:r>
              <a:rPr lang="en-US" altLang="zh-CN" dirty="0" err="1" smtClean="0"/>
              <a:t>Xiangxiang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Each FADC channel as a time-over-threshold (</a:t>
            </a:r>
            <a:r>
              <a:rPr lang="en-US" altLang="zh-CN" dirty="0" err="1" smtClean="0"/>
              <a:t>ToT</a:t>
            </a:r>
            <a:r>
              <a:rPr lang="en-US" altLang="zh-CN" dirty="0" smtClean="0"/>
              <a:t>) signal of 125 mV amp</a:t>
            </a:r>
            <a:r>
              <a:rPr lang="zh-CN" altLang="en-US" dirty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(set threshold in FPGA </a:t>
            </a:r>
            <a:r>
              <a:rPr lang="en-US" altLang="zh-CN" dirty="0" smtClean="0">
                <a:solidFill>
                  <a:srgbClr val="FF0000"/>
                </a:solidFill>
              </a:rPr>
              <a:t>to remove 200 kHz noise)</a:t>
            </a:r>
          </a:p>
          <a:p>
            <a:r>
              <a:rPr lang="en-US" altLang="zh-CN" dirty="0" smtClean="0"/>
              <a:t>Each FADC board outputs the digital sum of the 8 </a:t>
            </a:r>
            <a:r>
              <a:rPr lang="en-US" altLang="zh-CN" dirty="0" err="1" smtClean="0"/>
              <a:t>ToT</a:t>
            </a:r>
            <a:r>
              <a:rPr lang="en-US" altLang="zh-CN" dirty="0" smtClean="0"/>
              <a:t> signal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654-73BC-477C-8D80-C8887CCBD73D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14" y="3805349"/>
            <a:ext cx="4545625" cy="2733564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5066414" y="4300870"/>
            <a:ext cx="1658679" cy="1818167"/>
          </a:xfrm>
          <a:custGeom>
            <a:avLst/>
            <a:gdLst>
              <a:gd name="connsiteX0" fmla="*/ 0 w 1658679"/>
              <a:gd name="connsiteY0" fmla="*/ 1818167 h 1818167"/>
              <a:gd name="connsiteX1" fmla="*/ 999460 w 1658679"/>
              <a:gd name="connsiteY1" fmla="*/ 1818167 h 1818167"/>
              <a:gd name="connsiteX2" fmla="*/ 999460 w 1658679"/>
              <a:gd name="connsiteY2" fmla="*/ 0 h 1818167"/>
              <a:gd name="connsiteX3" fmla="*/ 1658679 w 1658679"/>
              <a:gd name="connsiteY3" fmla="*/ 0 h 18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679" h="1818167">
                <a:moveTo>
                  <a:pt x="0" y="1818167"/>
                </a:moveTo>
                <a:lnTo>
                  <a:pt x="999460" y="1818167"/>
                </a:lnTo>
                <a:lnTo>
                  <a:pt x="999460" y="0"/>
                </a:lnTo>
                <a:lnTo>
                  <a:pt x="1658679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735727" y="3833038"/>
            <a:ext cx="2153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The area of summed </a:t>
            </a:r>
            <a:r>
              <a:rPr lang="en-US" altLang="zh-CN" dirty="0" err="1" smtClean="0">
                <a:solidFill>
                  <a:srgbClr val="FF0000"/>
                </a:solidFill>
              </a:rPr>
              <a:t>ToT</a:t>
            </a:r>
            <a:r>
              <a:rPr lang="en-US" altLang="zh-CN" dirty="0" smtClean="0">
                <a:solidFill>
                  <a:srgbClr val="FF0000"/>
                </a:solidFill>
              </a:rPr>
              <a:t> encodes charge information!!!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Low charge S2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Consider multiple channel</a:t>
            </a:r>
            <a:r>
              <a:rPr lang="zh-CN" altLang="en-US" dirty="0"/>
              <a:t> </a:t>
            </a:r>
            <a:r>
              <a:rPr lang="en-US" altLang="zh-CN" dirty="0" smtClean="0"/>
              <a:t>hits with SPEs separated in time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0654-73BC-477C-8D80-C8887CCBD73D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1020726" y="5964865"/>
            <a:ext cx="5656521" cy="116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712382" y="2796363"/>
            <a:ext cx="1536405" cy="515679"/>
          </a:xfrm>
          <a:custGeom>
            <a:avLst/>
            <a:gdLst>
              <a:gd name="connsiteX0" fmla="*/ 0 w 1536405"/>
              <a:gd name="connsiteY0" fmla="*/ 0 h 515679"/>
              <a:gd name="connsiteX1" fmla="*/ 664535 w 1536405"/>
              <a:gd name="connsiteY1" fmla="*/ 0 h 515679"/>
              <a:gd name="connsiteX2" fmla="*/ 797442 w 1536405"/>
              <a:gd name="connsiteY2" fmla="*/ 515679 h 515679"/>
              <a:gd name="connsiteX3" fmla="*/ 925033 w 1536405"/>
              <a:gd name="connsiteY3" fmla="*/ 15949 h 515679"/>
              <a:gd name="connsiteX4" fmla="*/ 1536405 w 1536405"/>
              <a:gd name="connsiteY4" fmla="*/ 15949 h 51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405" h="515679">
                <a:moveTo>
                  <a:pt x="0" y="0"/>
                </a:moveTo>
                <a:lnTo>
                  <a:pt x="664535" y="0"/>
                </a:lnTo>
                <a:lnTo>
                  <a:pt x="797442" y="515679"/>
                </a:lnTo>
                <a:lnTo>
                  <a:pt x="925033" y="15949"/>
                </a:lnTo>
                <a:lnTo>
                  <a:pt x="1536405" y="1594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789815" y="3395332"/>
            <a:ext cx="1536405" cy="515679"/>
          </a:xfrm>
          <a:custGeom>
            <a:avLst/>
            <a:gdLst>
              <a:gd name="connsiteX0" fmla="*/ 0 w 1536405"/>
              <a:gd name="connsiteY0" fmla="*/ 0 h 515679"/>
              <a:gd name="connsiteX1" fmla="*/ 664535 w 1536405"/>
              <a:gd name="connsiteY1" fmla="*/ 0 h 515679"/>
              <a:gd name="connsiteX2" fmla="*/ 797442 w 1536405"/>
              <a:gd name="connsiteY2" fmla="*/ 515679 h 515679"/>
              <a:gd name="connsiteX3" fmla="*/ 925033 w 1536405"/>
              <a:gd name="connsiteY3" fmla="*/ 15949 h 515679"/>
              <a:gd name="connsiteX4" fmla="*/ 1536405 w 1536405"/>
              <a:gd name="connsiteY4" fmla="*/ 15949 h 51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405" h="515679">
                <a:moveTo>
                  <a:pt x="0" y="0"/>
                </a:moveTo>
                <a:lnTo>
                  <a:pt x="664535" y="0"/>
                </a:lnTo>
                <a:lnTo>
                  <a:pt x="797442" y="515679"/>
                </a:lnTo>
                <a:lnTo>
                  <a:pt x="925033" y="15949"/>
                </a:lnTo>
                <a:lnTo>
                  <a:pt x="1536405" y="1594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2931045" y="3962399"/>
            <a:ext cx="1536405" cy="515679"/>
          </a:xfrm>
          <a:custGeom>
            <a:avLst/>
            <a:gdLst>
              <a:gd name="connsiteX0" fmla="*/ 0 w 1536405"/>
              <a:gd name="connsiteY0" fmla="*/ 0 h 515679"/>
              <a:gd name="connsiteX1" fmla="*/ 664535 w 1536405"/>
              <a:gd name="connsiteY1" fmla="*/ 0 h 515679"/>
              <a:gd name="connsiteX2" fmla="*/ 797442 w 1536405"/>
              <a:gd name="connsiteY2" fmla="*/ 515679 h 515679"/>
              <a:gd name="connsiteX3" fmla="*/ 925033 w 1536405"/>
              <a:gd name="connsiteY3" fmla="*/ 15949 h 515679"/>
              <a:gd name="connsiteX4" fmla="*/ 1536405 w 1536405"/>
              <a:gd name="connsiteY4" fmla="*/ 15949 h 51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405" h="515679">
                <a:moveTo>
                  <a:pt x="0" y="0"/>
                </a:moveTo>
                <a:lnTo>
                  <a:pt x="664535" y="0"/>
                </a:lnTo>
                <a:lnTo>
                  <a:pt x="797442" y="515679"/>
                </a:lnTo>
                <a:lnTo>
                  <a:pt x="925033" y="15949"/>
                </a:lnTo>
                <a:lnTo>
                  <a:pt x="1536405" y="1594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13" idx="2"/>
          </p:cNvCxnSpPr>
          <p:nvPr/>
        </p:nvCxnSpPr>
        <p:spPr>
          <a:xfrm>
            <a:off x="1509824" y="3312042"/>
            <a:ext cx="5316" cy="27697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589913" y="3857847"/>
            <a:ext cx="0" cy="21070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5" idx="2"/>
          </p:cNvCxnSpPr>
          <p:nvPr/>
        </p:nvCxnSpPr>
        <p:spPr>
          <a:xfrm flipH="1">
            <a:off x="3714970" y="4478078"/>
            <a:ext cx="13517" cy="15505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789815" y="5667153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1us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2914871" y="5675279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1us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11976" y="4719565"/>
            <a:ext cx="112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Majority output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52265" y="279636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ch1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1793667" y="3461805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3052747" y="400838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3" name="任意多边形 32"/>
          <p:cNvSpPr/>
          <p:nvPr/>
        </p:nvSpPr>
        <p:spPr>
          <a:xfrm>
            <a:off x="1020726" y="5124893"/>
            <a:ext cx="3540641" cy="531628"/>
          </a:xfrm>
          <a:custGeom>
            <a:avLst/>
            <a:gdLst>
              <a:gd name="connsiteX0" fmla="*/ 0 w 3540641"/>
              <a:gd name="connsiteY0" fmla="*/ 42530 h 531628"/>
              <a:gd name="connsiteX1" fmla="*/ 345558 w 3540641"/>
              <a:gd name="connsiteY1" fmla="*/ 42530 h 531628"/>
              <a:gd name="connsiteX2" fmla="*/ 345558 w 3540641"/>
              <a:gd name="connsiteY2" fmla="*/ 531628 h 531628"/>
              <a:gd name="connsiteX3" fmla="*/ 627321 w 3540641"/>
              <a:gd name="connsiteY3" fmla="*/ 531628 h 531628"/>
              <a:gd name="connsiteX4" fmla="*/ 627321 w 3540641"/>
              <a:gd name="connsiteY4" fmla="*/ 31898 h 531628"/>
              <a:gd name="connsiteX5" fmla="*/ 1414130 w 3540641"/>
              <a:gd name="connsiteY5" fmla="*/ 31898 h 531628"/>
              <a:gd name="connsiteX6" fmla="*/ 1414130 w 3540641"/>
              <a:gd name="connsiteY6" fmla="*/ 510363 h 531628"/>
              <a:gd name="connsiteX7" fmla="*/ 1727790 w 3540641"/>
              <a:gd name="connsiteY7" fmla="*/ 510363 h 531628"/>
              <a:gd name="connsiteX8" fmla="*/ 1727790 w 3540641"/>
              <a:gd name="connsiteY8" fmla="*/ 0 h 531628"/>
              <a:gd name="connsiteX9" fmla="*/ 2610293 w 3540641"/>
              <a:gd name="connsiteY9" fmla="*/ 0 h 531628"/>
              <a:gd name="connsiteX10" fmla="*/ 2610293 w 3540641"/>
              <a:gd name="connsiteY10" fmla="*/ 478465 h 531628"/>
              <a:gd name="connsiteX11" fmla="*/ 2849525 w 3540641"/>
              <a:gd name="connsiteY11" fmla="*/ 478465 h 531628"/>
              <a:gd name="connsiteX12" fmla="*/ 2849525 w 3540641"/>
              <a:gd name="connsiteY12" fmla="*/ 10633 h 531628"/>
              <a:gd name="connsiteX13" fmla="*/ 3540641 w 3540641"/>
              <a:gd name="connsiteY13" fmla="*/ 10633 h 5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40641" h="531628">
                <a:moveTo>
                  <a:pt x="0" y="42530"/>
                </a:moveTo>
                <a:lnTo>
                  <a:pt x="345558" y="42530"/>
                </a:lnTo>
                <a:lnTo>
                  <a:pt x="345558" y="531628"/>
                </a:lnTo>
                <a:lnTo>
                  <a:pt x="627321" y="531628"/>
                </a:lnTo>
                <a:lnTo>
                  <a:pt x="627321" y="31898"/>
                </a:lnTo>
                <a:lnTo>
                  <a:pt x="1414130" y="31898"/>
                </a:lnTo>
                <a:lnTo>
                  <a:pt x="1414130" y="510363"/>
                </a:lnTo>
                <a:lnTo>
                  <a:pt x="1727790" y="510363"/>
                </a:lnTo>
                <a:lnTo>
                  <a:pt x="1727790" y="0"/>
                </a:lnTo>
                <a:lnTo>
                  <a:pt x="2610293" y="0"/>
                </a:lnTo>
                <a:lnTo>
                  <a:pt x="2610293" y="478465"/>
                </a:lnTo>
                <a:lnTo>
                  <a:pt x="2849525" y="478465"/>
                </a:lnTo>
                <a:lnTo>
                  <a:pt x="2849525" y="10633"/>
                </a:lnTo>
                <a:lnTo>
                  <a:pt x="3540641" y="1063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6150814" y="604461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time</a:t>
            </a:r>
            <a:endParaRPr lang="zh-CN" altLang="en-US" dirty="0"/>
          </a:p>
        </p:txBody>
      </p:sp>
      <p:cxnSp>
        <p:nvCxnSpPr>
          <p:cNvPr id="39" name="直接箭头连接符 38"/>
          <p:cNvCxnSpPr/>
          <p:nvPr/>
        </p:nvCxnSpPr>
        <p:spPr>
          <a:xfrm>
            <a:off x="4821865" y="5124893"/>
            <a:ext cx="9516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5773479" y="4818226"/>
            <a:ext cx="34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Take this majority signal and integrate it through a spec amp</a:t>
            </a:r>
            <a:r>
              <a:rPr lang="zh-CN" altLang="en-US" dirty="0" smtClean="0"/>
              <a:t>　</a:t>
            </a:r>
            <a:r>
              <a:rPr lang="en-US" altLang="zh-CN" dirty="0" smtClean="0"/>
              <a:t>with say 2 us shaping time to get the area then discriminate it!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33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Majority trigger status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Implemented in the DM runs in the last a few days</a:t>
            </a:r>
          </a:p>
          <a:p>
            <a:r>
              <a:rPr lang="en-US" altLang="zh-CN" dirty="0" smtClean="0"/>
              <a:t>Performance stable, with an equivalent charge threshold of &lt;100 PE</a:t>
            </a:r>
          </a:p>
        </p:txBody>
      </p:sp>
    </p:spTree>
    <p:extLst>
      <p:ext uri="{BB962C8B-B14F-4D97-AF65-F5344CB8AC3E}">
        <p14:creationId xmlns:p14="http://schemas.microsoft.com/office/powerpoint/2010/main" val="30688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Power outage, Q drive trips, compressor trips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PMT dark noises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Grid sparking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PMT death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200 kHz noises and trigger noises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/>
              <a:t>FADC saturation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Remaining data quality issues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Data management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Cs137 S2, normal PMT gain</a:t>
            </a:r>
            <a:endParaRPr lang="zh-CN" altLang="en-US" dirty="0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30" y="2306495"/>
            <a:ext cx="4716863" cy="31832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16783" y="3052469"/>
            <a:ext cx="3084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Not a single b channel saturate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&gt;= 1 b channel saturate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7868" y="1775289"/>
            <a:ext cx="5202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ADC is 14-bit (16384) for a dynamic range of 2.25 V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50280" y="2544638"/>
            <a:ext cx="1860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Had to lower HV by ~350 V on all bottom PMTs (so that we don’t saturate) to calibrate the uniformity of the charge yield!  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53067" y="5651570"/>
            <a:ext cx="6339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</a:t>
            </a:r>
            <a:r>
              <a:rPr lang="en-US" altLang="zh-CN" dirty="0" smtClean="0">
                <a:solidFill>
                  <a:srgbClr val="FF0000"/>
                </a:solidFill>
              </a:rPr>
              <a:t>e </a:t>
            </a:r>
            <a:r>
              <a:rPr lang="en-US" altLang="zh-CN" dirty="0">
                <a:solidFill>
                  <a:srgbClr val="FF0000"/>
                </a:solidFill>
              </a:rPr>
              <a:t>may be better off not to use the </a:t>
            </a:r>
            <a:r>
              <a:rPr lang="en-US" altLang="zh-CN" dirty="0" err="1" smtClean="0">
                <a:solidFill>
                  <a:srgbClr val="FF0000"/>
                </a:solidFill>
              </a:rPr>
              <a:t>amplifers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They amplifies the signals and noise!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Without them, we eliminate the saturation problem!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Detailed </a:t>
            </a:r>
            <a:r>
              <a:rPr lang="en-US" altLang="zh-CN" dirty="0" smtClean="0"/>
              <a:t>history (a very long struggle!)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zh-CN" dirty="0" smtClean="0"/>
              <a:t>Jan </a:t>
            </a:r>
            <a:r>
              <a:rPr lang="en-US" altLang="zh-CN" dirty="0" smtClean="0"/>
              <a:t>3-4, dry run conducted, all 184 channels read out</a:t>
            </a:r>
            <a:endParaRPr lang="en-US" altLang="zh-CN" dirty="0" smtClean="0"/>
          </a:p>
          <a:p>
            <a:r>
              <a:rPr lang="en-US" altLang="zh-CN" dirty="0" smtClean="0"/>
              <a:t>Jan 24, first time PMTs were turned on in </a:t>
            </a:r>
            <a:r>
              <a:rPr lang="en-US" altLang="zh-CN" dirty="0" err="1" smtClean="0"/>
              <a:t>LXe</a:t>
            </a:r>
            <a:r>
              <a:rPr lang="en-US" altLang="zh-CN" dirty="0" smtClean="0"/>
              <a:t>, very high dark rate</a:t>
            </a:r>
          </a:p>
          <a:p>
            <a:r>
              <a:rPr lang="en-US" altLang="zh-CN" dirty="0" smtClean="0"/>
              <a:t>Feb 9, </a:t>
            </a:r>
            <a:r>
              <a:rPr lang="en-US" altLang="zh-CN" dirty="0" err="1" smtClean="0"/>
              <a:t>Mengjiao</a:t>
            </a:r>
            <a:r>
              <a:rPr lang="en-US" altLang="zh-CN" dirty="0" smtClean="0"/>
              <a:t> started improving the bottom PMT </a:t>
            </a:r>
            <a:r>
              <a:rPr lang="en-US" altLang="zh-CN" dirty="0" smtClean="0"/>
              <a:t>200 kHz noise </a:t>
            </a:r>
            <a:r>
              <a:rPr lang="en-US" altLang="zh-CN" dirty="0" smtClean="0"/>
              <a:t>by installing the SS </a:t>
            </a:r>
            <a:r>
              <a:rPr lang="en-US" altLang="zh-CN" dirty="0" smtClean="0"/>
              <a:t>sleeve</a:t>
            </a:r>
          </a:p>
          <a:p>
            <a:r>
              <a:rPr lang="en-US" altLang="zh-CN" dirty="0" smtClean="0"/>
              <a:t>Feb 12, first time </a:t>
            </a:r>
            <a:r>
              <a:rPr lang="en-US" altLang="zh-CN" dirty="0" err="1" smtClean="0"/>
              <a:t>cath</a:t>
            </a:r>
            <a:r>
              <a:rPr lang="en-US" altLang="zh-CN" dirty="0" smtClean="0"/>
              <a:t> 10 kV, grid 6 kV, observed S1/S2</a:t>
            </a:r>
          </a:p>
          <a:p>
            <a:r>
              <a:rPr lang="en-US" altLang="zh-CN" dirty="0" smtClean="0"/>
              <a:t>Feb 13-15, </a:t>
            </a:r>
            <a:r>
              <a:rPr lang="en-US" altLang="zh-CN" dirty="0" err="1" smtClean="0"/>
              <a:t>holdoff</a:t>
            </a:r>
            <a:r>
              <a:rPr lang="en-US" altLang="zh-CN" dirty="0" smtClean="0"/>
              <a:t> trigger implemented, TPC leveling</a:t>
            </a:r>
          </a:p>
          <a:p>
            <a:r>
              <a:rPr lang="en-US" altLang="zh-CN" dirty="0" smtClean="0"/>
              <a:t>Feb 16-21, major improvement to the DAQ by reading out FADC directly via fiber connection. Replacing PMT cables. </a:t>
            </a:r>
            <a:r>
              <a:rPr lang="en-US" altLang="zh-CN" dirty="0" err="1" smtClean="0"/>
              <a:t>Qdrive</a:t>
            </a:r>
            <a:r>
              <a:rPr lang="en-US" altLang="zh-CN" dirty="0" smtClean="0"/>
              <a:t> tripped. ZLE</a:t>
            </a:r>
          </a:p>
          <a:p>
            <a:r>
              <a:rPr lang="en-US" altLang="zh-CN" dirty="0" smtClean="0"/>
              <a:t>Feb 22, </a:t>
            </a:r>
            <a:r>
              <a:rPr lang="en-US" altLang="zh-CN" dirty="0" err="1" smtClean="0"/>
              <a:t>Qdrive</a:t>
            </a:r>
            <a:r>
              <a:rPr lang="en-US" altLang="zh-CN" dirty="0" smtClean="0"/>
              <a:t> tripped</a:t>
            </a:r>
          </a:p>
          <a:p>
            <a:r>
              <a:rPr lang="en-US" altLang="zh-CN" dirty="0" smtClean="0"/>
              <a:t>Feb 23, one HV group tripped – noise filter issue</a:t>
            </a:r>
          </a:p>
          <a:p>
            <a:r>
              <a:rPr lang="en-US" altLang="zh-CN" dirty="0" smtClean="0"/>
              <a:t>Feb 24, monitor dark rate. </a:t>
            </a:r>
          </a:p>
          <a:p>
            <a:r>
              <a:rPr lang="en-US" altLang="zh-CN" dirty="0" smtClean="0"/>
              <a:t>Feb 25, liquid level scan</a:t>
            </a:r>
          </a:p>
          <a:p>
            <a:r>
              <a:rPr lang="en-US" altLang="zh-CN" dirty="0" smtClean="0"/>
              <a:t>Feb 26-, water cooling system installation</a:t>
            </a:r>
          </a:p>
          <a:p>
            <a:r>
              <a:rPr lang="en-US" altLang="zh-CN" dirty="0" smtClean="0"/>
              <a:t>Feb 27, optimizing grid field, when up to 4.5 kV</a:t>
            </a:r>
          </a:p>
          <a:p>
            <a:r>
              <a:rPr lang="en-US" altLang="zh-CN" dirty="0" smtClean="0"/>
              <a:t>Mar. 1-3 compressor off. E lifetime got bad. Water cooling installation completed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24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Power outage, Q drive trips, compressor trips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PMT dark noises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Grid sparking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PMT death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200 kHz noises and trigger noises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FADC saturation</a:t>
            </a:r>
          </a:p>
          <a:p>
            <a:r>
              <a:rPr lang="en-US" altLang="zh-CN" dirty="0" smtClean="0"/>
              <a:t>Remaining data quality issues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Data management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Remaining data quality issues (see </a:t>
            </a:r>
            <a:r>
              <a:rPr lang="en-US" altLang="zh-CN" dirty="0" err="1" smtClean="0"/>
              <a:t>Shaoli’s</a:t>
            </a:r>
            <a:r>
              <a:rPr lang="en-US" altLang="zh-CN" dirty="0" smtClean="0"/>
              <a:t> talk)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DAQ event misalignment and crash=&gt;mostly fixed by using the auto-restart</a:t>
            </a:r>
          </a:p>
          <a:p>
            <a:r>
              <a:rPr lang="en-US" altLang="zh-CN" dirty="0" smtClean="0"/>
              <a:t>Baseline of some PMTs shift from time to time</a:t>
            </a:r>
          </a:p>
          <a:p>
            <a:r>
              <a:rPr lang="en-US" altLang="zh-CN" dirty="0" smtClean="0"/>
              <a:t>A few PMTs have unstable gains =&gt; use random hits to monitor the gain</a:t>
            </a:r>
          </a:p>
          <a:p>
            <a:r>
              <a:rPr lang="en-US" altLang="zh-CN" dirty="0" smtClean="0"/>
              <a:t>Some channels are noisy from time to time, which seem to be correlated with cable quality =&gt; replace signal cables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21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Power outage, Q drive trips, compressor trips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PMT dark noises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Grid sparking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PMT death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200 kHz noises and trigger noises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FADC saturation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Remaining data quality issues</a:t>
            </a:r>
          </a:p>
          <a:p>
            <a:r>
              <a:rPr lang="en-US" altLang="zh-CN" dirty="0" smtClean="0"/>
              <a:t>Data management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5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management difficulties (</a:t>
            </a:r>
            <a:r>
              <a:rPr lang="en-US" altLang="zh-CN" dirty="0" err="1" smtClean="0"/>
              <a:t>Xun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Data size</a:t>
            </a:r>
          </a:p>
          <a:p>
            <a:pPr lvl="1"/>
            <a:r>
              <a:rPr lang="en-US" altLang="zh-CN" dirty="0" smtClean="0"/>
              <a:t>Dark </a:t>
            </a:r>
            <a:r>
              <a:rPr lang="en-US" altLang="zh-CN" dirty="0"/>
              <a:t>matter run: Trigger rate ~ 3Hz, 1 data file /8.5min, </a:t>
            </a:r>
            <a:r>
              <a:rPr lang="en-US" altLang="zh-CN" dirty="0" smtClean="0"/>
              <a:t>170GB/day</a:t>
            </a:r>
            <a:endParaRPr lang="en-US" altLang="zh-CN" dirty="0"/>
          </a:p>
          <a:p>
            <a:pPr lvl="1"/>
            <a:r>
              <a:rPr lang="en-US" altLang="zh-CN" dirty="0"/>
              <a:t>Calibration run: Trigger rate ~ 30Hz, 1 data file/1min, 1.3 TB/day</a:t>
            </a:r>
          </a:p>
          <a:p>
            <a:pPr lvl="1"/>
            <a:r>
              <a:rPr lang="en-US" altLang="zh-CN" dirty="0"/>
              <a:t>Average: 6 hour calibration + 16 hour dark matter, 480GB/day, </a:t>
            </a:r>
            <a:r>
              <a:rPr lang="en-US" altLang="zh-CN" dirty="0">
                <a:solidFill>
                  <a:srgbClr val="FF0000"/>
                </a:solidFill>
              </a:rPr>
              <a:t>100 days → 45TB</a:t>
            </a:r>
          </a:p>
          <a:p>
            <a:r>
              <a:rPr lang="en-US" altLang="zh-CN" dirty="0" smtClean="0"/>
              <a:t>Disk space</a:t>
            </a:r>
          </a:p>
          <a:p>
            <a:pPr lvl="1"/>
            <a:r>
              <a:rPr lang="en-US" altLang="zh-CN" dirty="0" smtClean="0"/>
              <a:t>DAQ</a:t>
            </a:r>
            <a:r>
              <a:rPr lang="en-US" altLang="zh-CN" dirty="0"/>
              <a:t>: 9TBx2 in use, old files need to be removed frequently.</a:t>
            </a:r>
          </a:p>
          <a:p>
            <a:pPr lvl="1"/>
            <a:r>
              <a:rPr lang="en-US" altLang="zh-CN" dirty="0" smtClean="0"/>
              <a:t>SJTU cluster: </a:t>
            </a:r>
            <a:r>
              <a:rPr lang="en-US" altLang="zh-CN" dirty="0"/>
              <a:t>60+20 TB</a:t>
            </a:r>
          </a:p>
          <a:p>
            <a:pPr lvl="1"/>
            <a:r>
              <a:rPr lang="en-US" altLang="zh-CN" dirty="0"/>
              <a:t>USB drive: copy data back and store files permanently, 30x3TB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Had number of disk emergencies =&gt; </a:t>
            </a:r>
            <a:r>
              <a:rPr lang="en-US" altLang="zh-CN" dirty="0" err="1" smtClean="0"/>
              <a:t>Xun</a:t>
            </a:r>
            <a:r>
              <a:rPr lang="en-US" altLang="zh-CN" dirty="0" smtClean="0"/>
              <a:t> and Si-</a:t>
            </a:r>
            <a:r>
              <a:rPr lang="en-US" altLang="zh-CN" dirty="0" err="1" smtClean="0"/>
              <a:t>ao</a:t>
            </a:r>
            <a:r>
              <a:rPr lang="en-US" altLang="zh-CN" dirty="0" smtClean="0"/>
              <a:t> set up file-tracker DB + automated scripts to handle the transfer</a:t>
            </a:r>
          </a:p>
          <a:p>
            <a:pPr lvl="1"/>
            <a:r>
              <a:rPr lang="en-US" altLang="zh-CN" dirty="0" smtClean="0"/>
              <a:t>Limited network band-width =&gt; only copy data during DM runs</a:t>
            </a:r>
            <a:endParaRPr lang="en-US" altLang="zh-CN" dirty="0"/>
          </a:p>
          <a:p>
            <a:r>
              <a:rPr lang="en-US" altLang="zh-CN" dirty="0" smtClean="0"/>
              <a:t>On-site computer is frequently lagging when processing data =&gt; buying an additional computing server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73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of “golden” runs (5/19-5/30)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Mengjiao</a:t>
            </a:r>
            <a:r>
              <a:rPr lang="en-US" altLang="zh-CN" dirty="0" smtClean="0"/>
              <a:t> had </a:t>
            </a:r>
            <a:r>
              <a:rPr lang="en-US" altLang="zh-CN" dirty="0"/>
              <a:t>a wiki page: </a:t>
            </a:r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pandax.physics.sjtu.edu.cn/foswiki/PandaX/Software/GoldenRuns</a:t>
            </a:r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46044"/>
              </p:ext>
            </p:extLst>
          </p:nvPr>
        </p:nvGraphicFramePr>
        <p:xfrm>
          <a:off x="909850" y="3643573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Run 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DAQ time (</a:t>
                      </a:r>
                      <a:r>
                        <a:rPr lang="en-US" altLang="zh-CN" dirty="0" err="1" smtClean="0"/>
                        <a:t>hr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ER calibration (Co60)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55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NR calibration (Cf252)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120 (</a:t>
                      </a:r>
                      <a:r>
                        <a:rPr lang="en-US" altLang="zh-CN" dirty="0" err="1" smtClean="0"/>
                        <a:t>Esum</a:t>
                      </a:r>
                      <a:r>
                        <a:rPr lang="en-US" altLang="zh-CN" dirty="0" smtClean="0"/>
                        <a:t>), 73 (MAJ)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9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0226"/>
            <a:ext cx="7886700" cy="4825835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 smtClean="0"/>
              <a:t>Mar 5, top3 </a:t>
            </a:r>
            <a:r>
              <a:rPr lang="en-US" altLang="zh-CN" dirty="0" err="1" smtClean="0"/>
              <a:t>decoupler</a:t>
            </a:r>
            <a:r>
              <a:rPr lang="en-US" altLang="zh-CN" dirty="0" smtClean="0"/>
              <a:t> channel broken causing instability of HV</a:t>
            </a:r>
          </a:p>
          <a:p>
            <a:r>
              <a:rPr lang="en-US" altLang="zh-CN" dirty="0" smtClean="0"/>
              <a:t>Mar 7-8, </a:t>
            </a:r>
            <a:r>
              <a:rPr lang="en-US" altLang="zh-CN" dirty="0" err="1" smtClean="0"/>
              <a:t>Esum</a:t>
            </a:r>
            <a:r>
              <a:rPr lang="en-US" altLang="zh-CN" dirty="0" smtClean="0"/>
              <a:t> trigger threshold studies</a:t>
            </a:r>
          </a:p>
          <a:p>
            <a:r>
              <a:rPr lang="en-US" altLang="zh-CN" dirty="0" smtClean="0"/>
              <a:t>Mar 9-10, lid closing</a:t>
            </a:r>
          </a:p>
          <a:p>
            <a:r>
              <a:rPr lang="en-US" altLang="zh-CN" dirty="0" smtClean="0"/>
              <a:t>Mar 11, DM data trigger rate 3 Hz</a:t>
            </a:r>
          </a:p>
          <a:p>
            <a:r>
              <a:rPr lang="en-US" altLang="zh-CN" dirty="0" smtClean="0"/>
              <a:t>Mar 12, getter &amp; </a:t>
            </a:r>
            <a:r>
              <a:rPr lang="en-US" altLang="zh-CN" dirty="0" err="1" smtClean="0"/>
              <a:t>Qdrive</a:t>
            </a:r>
            <a:r>
              <a:rPr lang="en-US" altLang="zh-CN" dirty="0" smtClean="0"/>
              <a:t> off, 200 us trigger window</a:t>
            </a:r>
          </a:p>
          <a:p>
            <a:r>
              <a:rPr lang="en-US" altLang="zh-CN" dirty="0" smtClean="0"/>
              <a:t>Mar 14, Q drive tripped again</a:t>
            </a:r>
          </a:p>
          <a:p>
            <a:r>
              <a:rPr lang="en-US" altLang="zh-CN" dirty="0" smtClean="0"/>
              <a:t>Mar 15, Q drive tripped again: realized the need of isolation transformer, KNF preparation</a:t>
            </a:r>
          </a:p>
          <a:p>
            <a:r>
              <a:rPr lang="en-US" altLang="zh-CN" dirty="0" smtClean="0"/>
              <a:t>Mar 16-17 Cs137, TPC sparking</a:t>
            </a:r>
          </a:p>
          <a:p>
            <a:r>
              <a:rPr lang="en-US" altLang="zh-CN" dirty="0" smtClean="0"/>
              <a:t>Mar 18, lowered grid to 4 kV, still sparking</a:t>
            </a:r>
          </a:p>
          <a:p>
            <a:r>
              <a:rPr lang="en-US" altLang="zh-CN" dirty="0" smtClean="0"/>
              <a:t>Mar 19, turned off the field, PMT dark rate calmed down</a:t>
            </a:r>
          </a:p>
          <a:p>
            <a:r>
              <a:rPr lang="en-US" altLang="zh-CN" dirty="0" smtClean="0"/>
              <a:t>Mar 20, ramping the fielding up to 3.4 kV, dark rate still okay</a:t>
            </a:r>
          </a:p>
          <a:p>
            <a:r>
              <a:rPr lang="en-US" altLang="zh-CN" dirty="0" smtClean="0"/>
              <a:t>Mar 21, field to 4.2 kV, dark rate still okay</a:t>
            </a:r>
          </a:p>
          <a:p>
            <a:r>
              <a:rPr lang="en-US" altLang="zh-CN" dirty="0" smtClean="0"/>
              <a:t>Mar 22, power failure in the morning, recovered</a:t>
            </a:r>
          </a:p>
          <a:p>
            <a:r>
              <a:rPr lang="en-US" altLang="zh-CN" dirty="0" smtClean="0"/>
              <a:t>Mar 23, ceremony</a:t>
            </a:r>
          </a:p>
          <a:p>
            <a:r>
              <a:rPr lang="en-US" altLang="zh-CN" dirty="0" smtClean="0"/>
              <a:t>Mar 24, dark rate unstable, TPC sparking</a:t>
            </a:r>
          </a:p>
          <a:p>
            <a:r>
              <a:rPr lang="en-US" altLang="zh-CN" dirty="0" smtClean="0"/>
              <a:t>Mar. 25, dropping grid HV to 3.2 kV, still high dark rate, compressor off, pump off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68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0537" y="1169158"/>
            <a:ext cx="7886700" cy="5171578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 smtClean="0"/>
              <a:t>Mar. 26 sparking</a:t>
            </a:r>
          </a:p>
          <a:p>
            <a:r>
              <a:rPr lang="en-US" altLang="zh-CN" dirty="0" smtClean="0"/>
              <a:t>Mar. 27, VME crate broken down, changed to the spare VME, water cooling fixed</a:t>
            </a:r>
          </a:p>
          <a:p>
            <a:r>
              <a:rPr lang="en-US" altLang="zh-CN" dirty="0" smtClean="0"/>
              <a:t>Mar. 28, 10 kV/4.2 kV</a:t>
            </a:r>
          </a:p>
          <a:p>
            <a:r>
              <a:rPr lang="en-US" altLang="zh-CN" dirty="0" smtClean="0"/>
              <a:t>Mar. 29, stable data</a:t>
            </a:r>
          </a:p>
          <a:p>
            <a:r>
              <a:rPr lang="en-US" altLang="zh-CN" dirty="0" smtClean="0"/>
              <a:t>Mar. 30, Q drive tripped again</a:t>
            </a:r>
          </a:p>
          <a:p>
            <a:r>
              <a:rPr lang="en-US" altLang="zh-CN" dirty="0" smtClean="0"/>
              <a:t>Mar. 31, data while recovering</a:t>
            </a:r>
          </a:p>
          <a:p>
            <a:r>
              <a:rPr lang="en-US" altLang="zh-CN" dirty="0" smtClean="0"/>
              <a:t>April 1, grid tripped, DR unstable</a:t>
            </a:r>
          </a:p>
          <a:p>
            <a:r>
              <a:rPr lang="en-US" altLang="zh-CN" dirty="0" smtClean="0"/>
              <a:t>April 2, compressor stops, high dark rate</a:t>
            </a:r>
          </a:p>
          <a:p>
            <a:r>
              <a:rPr lang="en-US" altLang="zh-CN" dirty="0" smtClean="0"/>
              <a:t>April 3-4, recovering</a:t>
            </a:r>
          </a:p>
          <a:p>
            <a:r>
              <a:rPr lang="en-US" altLang="zh-CN" dirty="0" smtClean="0"/>
              <a:t>April 5, KNF pump installed</a:t>
            </a:r>
          </a:p>
          <a:p>
            <a:r>
              <a:rPr lang="en-US" altLang="zh-CN" dirty="0" smtClean="0"/>
              <a:t>April 6-7, setting up delayed start of compressor</a:t>
            </a:r>
          </a:p>
          <a:p>
            <a:r>
              <a:rPr lang="en-US" altLang="zh-CN" dirty="0" smtClean="0"/>
              <a:t>April 10 DAQ </a:t>
            </a:r>
            <a:r>
              <a:rPr lang="en-US" altLang="zh-CN" dirty="0" err="1" smtClean="0"/>
              <a:t>nonstopper</a:t>
            </a:r>
            <a:r>
              <a:rPr lang="en-US" altLang="zh-CN" dirty="0" smtClean="0"/>
              <a:t> implemented</a:t>
            </a:r>
          </a:p>
          <a:p>
            <a:r>
              <a:rPr lang="en-US" altLang="zh-CN" dirty="0" smtClean="0"/>
              <a:t>Apr 12-13, e-lifetime still low, switched to </a:t>
            </a:r>
            <a:r>
              <a:rPr lang="en-US" altLang="zh-CN" dirty="0" err="1" smtClean="0"/>
              <a:t>Qdrive</a:t>
            </a:r>
            <a:endParaRPr lang="en-US" altLang="zh-CN" dirty="0" smtClean="0"/>
          </a:p>
          <a:p>
            <a:r>
              <a:rPr lang="en-US" altLang="zh-CN" dirty="0" smtClean="0"/>
              <a:t>Apr 15, </a:t>
            </a:r>
            <a:r>
              <a:rPr lang="en-US" altLang="zh-CN" dirty="0" err="1" smtClean="0"/>
              <a:t>cath</a:t>
            </a:r>
            <a:r>
              <a:rPr lang="en-US" altLang="zh-CN" dirty="0" smtClean="0"/>
              <a:t> to 15 kV, DR increased a lot</a:t>
            </a:r>
          </a:p>
          <a:p>
            <a:r>
              <a:rPr lang="en-US" altLang="zh-CN" dirty="0" smtClean="0"/>
              <a:t>Apr 16, e lifetime recovered</a:t>
            </a:r>
          </a:p>
          <a:p>
            <a:r>
              <a:rPr lang="en-US" altLang="zh-CN" dirty="0" smtClean="0"/>
              <a:t>Apr 17, working on high energy anti-trigger</a:t>
            </a:r>
          </a:p>
          <a:p>
            <a:r>
              <a:rPr lang="en-US" altLang="zh-CN" dirty="0" smtClean="0"/>
              <a:t>Apr 19, tried to put </a:t>
            </a:r>
            <a:r>
              <a:rPr lang="en-US" altLang="zh-CN" dirty="0" err="1" smtClean="0"/>
              <a:t>Qdrive</a:t>
            </a:r>
            <a:r>
              <a:rPr lang="en-US" altLang="zh-CN" dirty="0" smtClean="0"/>
              <a:t> onto the small UPS which tripped the small UPS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31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37397"/>
            <a:ext cx="7886700" cy="4939566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 smtClean="0"/>
              <a:t>April 21 UPS problem fixed with OV turbo and </a:t>
            </a:r>
            <a:r>
              <a:rPr lang="en-US" altLang="zh-CN" dirty="0" err="1" smtClean="0"/>
              <a:t>Qdrive</a:t>
            </a:r>
            <a:endParaRPr lang="en-US" altLang="zh-CN" dirty="0" smtClean="0"/>
          </a:p>
          <a:p>
            <a:r>
              <a:rPr lang="en-US" altLang="zh-CN" dirty="0" smtClean="0"/>
              <a:t>Apr 22-23 ramping grid HV without cathode</a:t>
            </a:r>
          </a:p>
          <a:p>
            <a:r>
              <a:rPr lang="en-US" altLang="zh-CN" dirty="0" smtClean="0"/>
              <a:t>Apr 23 power off, grid HV to 5.0 kV</a:t>
            </a:r>
          </a:p>
          <a:p>
            <a:r>
              <a:rPr lang="en-US" altLang="zh-CN" dirty="0" smtClean="0"/>
              <a:t>Apr 24, </a:t>
            </a:r>
            <a:r>
              <a:rPr lang="en-US" altLang="zh-CN" dirty="0" err="1" smtClean="0"/>
              <a:t>cath</a:t>
            </a:r>
            <a:r>
              <a:rPr lang="en-US" altLang="zh-CN" dirty="0" smtClean="0"/>
              <a:t> 10 kV, grid HV 5.0 kV</a:t>
            </a:r>
          </a:p>
          <a:p>
            <a:r>
              <a:rPr lang="en-US" altLang="zh-CN" dirty="0" smtClean="0"/>
              <a:t>Apr 25, planned power outage</a:t>
            </a:r>
          </a:p>
          <a:p>
            <a:r>
              <a:rPr lang="en-US" altLang="zh-CN" dirty="0" smtClean="0"/>
              <a:t>Apr 26, lower threshold to 70 mV, noise trigger increased. Lowered grid HV</a:t>
            </a:r>
          </a:p>
          <a:p>
            <a:r>
              <a:rPr lang="en-US" altLang="zh-CN" dirty="0" smtClean="0"/>
              <a:t>Apr 27 sparking started, lower field to zero</a:t>
            </a:r>
          </a:p>
          <a:p>
            <a:r>
              <a:rPr lang="en-US" altLang="zh-CN" dirty="0" smtClean="0"/>
              <a:t>Apr 28 HV voltage crate lock up and tripped</a:t>
            </a:r>
          </a:p>
          <a:p>
            <a:r>
              <a:rPr lang="en-US" altLang="zh-CN" dirty="0" smtClean="0"/>
              <a:t>Apr 29, planned power outage. Struggling with dark rate.</a:t>
            </a:r>
          </a:p>
          <a:p>
            <a:r>
              <a:rPr lang="en-US" altLang="zh-CN" dirty="0" smtClean="0"/>
              <a:t>Apr 30, cathode off, ramp grid field</a:t>
            </a:r>
          </a:p>
          <a:p>
            <a:r>
              <a:rPr lang="en-US" altLang="zh-CN" dirty="0" smtClean="0"/>
              <a:t>May 1, setting the temperature controller to avoid fluctuations. PMT HV accident with the death of 11806. </a:t>
            </a:r>
          </a:p>
          <a:p>
            <a:r>
              <a:rPr lang="en-US" altLang="zh-CN" dirty="0" smtClean="0"/>
              <a:t>May 4, one </a:t>
            </a:r>
            <a:r>
              <a:rPr lang="en-US" altLang="zh-CN" dirty="0" err="1" smtClean="0"/>
              <a:t>decoupler</a:t>
            </a:r>
            <a:r>
              <a:rPr lang="en-US" altLang="zh-CN" dirty="0" smtClean="0"/>
              <a:t> channel could not hold HV, switched to a different one</a:t>
            </a:r>
          </a:p>
          <a:p>
            <a:r>
              <a:rPr lang="en-US" altLang="zh-CN" dirty="0" smtClean="0"/>
              <a:t>May 5 </a:t>
            </a:r>
            <a:r>
              <a:rPr lang="en-US" altLang="zh-CN" dirty="0" err="1" smtClean="0"/>
              <a:t>cath</a:t>
            </a:r>
            <a:r>
              <a:rPr lang="en-US" altLang="zh-CN" dirty="0" smtClean="0"/>
              <a:t> and grid field scan</a:t>
            </a:r>
          </a:p>
          <a:p>
            <a:r>
              <a:rPr lang="en-US" altLang="zh-CN" dirty="0" smtClean="0"/>
              <a:t>May 6 compressor down at mid night without notice</a:t>
            </a:r>
          </a:p>
          <a:p>
            <a:r>
              <a:rPr lang="en-US" altLang="zh-CN" dirty="0" smtClean="0"/>
              <a:t>May 7 </a:t>
            </a:r>
            <a:r>
              <a:rPr lang="en-US" altLang="zh-CN" dirty="0" err="1" smtClean="0"/>
              <a:t>Esum</a:t>
            </a:r>
            <a:r>
              <a:rPr lang="en-US" altLang="zh-CN" dirty="0" smtClean="0"/>
              <a:t> threshold debugging (30 mV threshold with bottom </a:t>
            </a:r>
            <a:r>
              <a:rPr lang="en-US" altLang="zh-CN" dirty="0" err="1" smtClean="0"/>
              <a:t>Esum</a:t>
            </a:r>
            <a:r>
              <a:rPr lang="en-US" altLang="zh-CN" dirty="0" smtClean="0"/>
              <a:t> only)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778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3324130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 smtClean="0"/>
              <a:t>May 8 reduced the gain</a:t>
            </a:r>
          </a:p>
          <a:p>
            <a:r>
              <a:rPr lang="en-US" altLang="zh-CN" dirty="0" smtClean="0"/>
              <a:t>May 9, gamma and n calibration, 12 kV, 4.5 kV</a:t>
            </a:r>
          </a:p>
          <a:p>
            <a:r>
              <a:rPr lang="en-US" altLang="zh-CN" dirty="0" smtClean="0"/>
              <a:t>May 10, calibration, 12 kV, 4.5 kV</a:t>
            </a:r>
          </a:p>
          <a:p>
            <a:r>
              <a:rPr lang="en-US" altLang="zh-CN" dirty="0" smtClean="0"/>
              <a:t>May 11, 8 </a:t>
            </a:r>
            <a:r>
              <a:rPr lang="en-US" altLang="zh-CN" dirty="0" err="1" smtClean="0"/>
              <a:t>chan</a:t>
            </a:r>
            <a:r>
              <a:rPr lang="en-US" altLang="zh-CN" dirty="0" smtClean="0"/>
              <a:t> HV tripped, 15 kV, 4.5 kV, calibration, increase the grid field to 5 kV</a:t>
            </a:r>
          </a:p>
          <a:p>
            <a:r>
              <a:rPr lang="en-US" altLang="zh-CN" dirty="0" smtClean="0"/>
              <a:t>May 12, </a:t>
            </a:r>
            <a:r>
              <a:rPr lang="en-US" altLang="zh-CN" dirty="0" err="1" smtClean="0"/>
              <a:t>cath</a:t>
            </a:r>
            <a:r>
              <a:rPr lang="en-US" altLang="zh-CN" dirty="0" smtClean="0"/>
              <a:t> 15 kV, grid 5 kV, DAQ unstable with many noise triggers</a:t>
            </a:r>
          </a:p>
          <a:p>
            <a:r>
              <a:rPr lang="en-US" altLang="zh-CN" dirty="0" smtClean="0"/>
              <a:t>May 13-16, reduced gain ER calibration, on 16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realized that FADC has saturation at this gain setting</a:t>
            </a:r>
          </a:p>
          <a:p>
            <a:r>
              <a:rPr lang="en-US" altLang="zh-CN" dirty="0" smtClean="0"/>
              <a:t>May 16-18, 1100 bottom PMT uniformity calibration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May 19 – now, regular gain, </a:t>
            </a:r>
            <a:r>
              <a:rPr lang="en-US" altLang="zh-CN" dirty="0" err="1" smtClean="0">
                <a:solidFill>
                  <a:srgbClr val="FF0000"/>
                </a:solidFill>
              </a:rPr>
              <a:t>cath</a:t>
            </a:r>
            <a:r>
              <a:rPr lang="en-US" altLang="zh-CN" dirty="0" smtClean="0">
                <a:solidFill>
                  <a:srgbClr val="FF0000"/>
                </a:solidFill>
              </a:rPr>
              <a:t> 15 kV, grid 5 kV, interleaved DM/ER/NR calibration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May 26 Maj trigger implemented for the DM runs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35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Power outage, Q drive trips, compressor trips</a:t>
            </a:r>
          </a:p>
          <a:p>
            <a:r>
              <a:rPr lang="en-US" altLang="zh-CN" dirty="0" smtClean="0"/>
              <a:t>PMT dark noises</a:t>
            </a:r>
          </a:p>
          <a:p>
            <a:r>
              <a:rPr lang="en-US" altLang="zh-CN" dirty="0" smtClean="0"/>
              <a:t>Grid sparking</a:t>
            </a:r>
          </a:p>
          <a:p>
            <a:r>
              <a:rPr lang="en-US" altLang="zh-CN" dirty="0" smtClean="0"/>
              <a:t>PMT death</a:t>
            </a:r>
          </a:p>
          <a:p>
            <a:r>
              <a:rPr lang="en-US" altLang="zh-CN" dirty="0" smtClean="0"/>
              <a:t>200 kHz noises and trigger noises</a:t>
            </a:r>
            <a:endParaRPr lang="en-US" altLang="zh-CN" dirty="0"/>
          </a:p>
          <a:p>
            <a:r>
              <a:rPr lang="en-US" altLang="zh-CN" dirty="0" smtClean="0"/>
              <a:t>FADC saturation</a:t>
            </a:r>
          </a:p>
          <a:p>
            <a:r>
              <a:rPr lang="en-US" altLang="zh-CN" dirty="0" smtClean="0"/>
              <a:t>Remaining data quality issues</a:t>
            </a:r>
          </a:p>
          <a:p>
            <a:r>
              <a:rPr lang="en-US" altLang="zh-CN" dirty="0" smtClean="0"/>
              <a:t>Data management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2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Power outage, Q drive trips, compressor trips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PMT dark noises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Grid sparking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PMT death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200 kHz noises and trigger noises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FADC saturation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Remaining data quality issues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Data management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1160</TotalTime>
  <Words>2176</Words>
  <Application>Microsoft Office PowerPoint</Application>
  <PresentationFormat>全屏显示(4:3)</PresentationFormat>
  <Paragraphs>316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Office 主题</vt:lpstr>
      <vt:lpstr>PandaX I data taking summary</vt:lpstr>
      <vt:lpstr>High level activities</vt:lpstr>
      <vt:lpstr>Detailed history (a very long struggle!)</vt:lpstr>
      <vt:lpstr>PowerPoint 演示文稿</vt:lpstr>
      <vt:lpstr>PowerPoint 演示文稿</vt:lpstr>
      <vt:lpstr>PowerPoint 演示文稿</vt:lpstr>
      <vt:lpstr>PowerPoint 演示文稿</vt:lpstr>
      <vt:lpstr>Major issues</vt:lpstr>
      <vt:lpstr>Major issues</vt:lpstr>
      <vt:lpstr>Power outage, Q drive trips, compressor trips</vt:lpstr>
      <vt:lpstr>PowerPoint 演示文稿</vt:lpstr>
      <vt:lpstr>Digression: electronics</vt:lpstr>
      <vt:lpstr>Digression: what do we measure in the data</vt:lpstr>
      <vt:lpstr>Major issues</vt:lpstr>
      <vt:lpstr>Jan 24</vt:lpstr>
      <vt:lpstr>Handles?</vt:lpstr>
      <vt:lpstr>Major issues</vt:lpstr>
      <vt:lpstr>Hot spot</vt:lpstr>
      <vt:lpstr>Major issues</vt:lpstr>
      <vt:lpstr>PMT Death History in run5 (Shaoli)</vt:lpstr>
      <vt:lpstr>Amplifier/Decoupler/filter death</vt:lpstr>
      <vt:lpstr>Major issues</vt:lpstr>
      <vt:lpstr>200 kHz noise affect Esum trigger</vt:lpstr>
      <vt:lpstr>Serious during low threshold runs (Shaoli)</vt:lpstr>
      <vt:lpstr>Improvement: “majority output” from V1724 (Ren Xiangxiang)</vt:lpstr>
      <vt:lpstr>Low charge S2</vt:lpstr>
      <vt:lpstr>Majority trigger status</vt:lpstr>
      <vt:lpstr>Major issues</vt:lpstr>
      <vt:lpstr>Cs137 S2, normal PMT gain</vt:lpstr>
      <vt:lpstr>Major issues</vt:lpstr>
      <vt:lpstr>Remaining data quality issues (see Shaoli’s talk)</vt:lpstr>
      <vt:lpstr>Major issues</vt:lpstr>
      <vt:lpstr>Data management difficulties (Xun)</vt:lpstr>
      <vt:lpstr>Summary of “golden” runs (5/19-5/30)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PandaX I data taking summary</dc:title>
  <dc:creator>user</dc:creator>
  <cp:lastModifiedBy>user</cp:lastModifiedBy>
  <cp:revision>44</cp:revision>
  <dcterms:created xsi:type="dcterms:W3CDTF">2014-05-30T14:48:48Z</dcterms:created>
  <dcterms:modified xsi:type="dcterms:W3CDTF">2014-05-31T19:38:20Z</dcterms:modified>
</cp:coreProperties>
</file>