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49" r:id="rId2"/>
  </p:sldMasterIdLst>
  <p:notesMasterIdLst>
    <p:notesMasterId r:id="rId9"/>
  </p:notesMasterIdLst>
  <p:sldIdLst>
    <p:sldId id="270" r:id="rId3"/>
    <p:sldId id="272" r:id="rId4"/>
    <p:sldId id="268" r:id="rId5"/>
    <p:sldId id="264" r:id="rId6"/>
    <p:sldId id="269" r:id="rId7"/>
    <p:sldId id="26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6D46-A1A1-49E1-B763-D6146985A868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5F580-ABA1-4E56-8D6F-CEC6CE5F3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64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5F580-ABA1-4E56-8D6F-CEC6CE5F3B9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62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5F580-ABA1-4E56-8D6F-CEC6CE5F3B9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8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24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9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908721"/>
            <a:ext cx="2743200" cy="521744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721"/>
            <a:ext cx="8026400" cy="521744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35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CC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00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4900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980733"/>
            <a:ext cx="10972800" cy="521744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6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CC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7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052741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052741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983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392" y="90872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1628802"/>
            <a:ext cx="5386917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014" y="90872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1628802"/>
            <a:ext cx="5389033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12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085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411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836712"/>
            <a:ext cx="4011084" cy="5983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836712"/>
            <a:ext cx="6815667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6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4900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980729"/>
            <a:ext cx="10972800" cy="521744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69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7595" y="501317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47595" y="836712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43894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17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220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908725"/>
            <a:ext cx="2743200" cy="521744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725"/>
            <a:ext cx="8026400" cy="521744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2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91438" indent="-91438">
              <a:buFont typeface="Wingdings" panose="05000000000000000000" pitchFamily="2" charset="2"/>
              <a:buChar char="§"/>
              <a:defRPr sz="3200" baseline="0"/>
            </a:lvl1pPr>
            <a:lvl2pPr marL="384038" indent="-182875">
              <a:buFont typeface="Arial" panose="020B0604020202020204" pitchFamily="34" charset="0"/>
              <a:buChar char="•"/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2017/8/31</a:t>
            </a:r>
            <a:endParaRPr lang="zh-CN" alt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Peking Uni.</a:t>
            </a:r>
            <a:endParaRPr lang="zh-CN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857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51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052737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052737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18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392" y="90872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1628801"/>
            <a:ext cx="5386917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012" y="90872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628801"/>
            <a:ext cx="5389033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08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01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58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5983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836712"/>
            <a:ext cx="6815667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61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7595" y="501317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47595" y="836712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4389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49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57605" y="260581"/>
            <a:ext cx="10568413" cy="411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109728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233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76DFD"/>
                </a:solidFill>
              </a:defRPr>
            </a:lvl1pPr>
          </a:lstStyle>
          <a:p>
            <a:r>
              <a:rPr lang="en-US" altLang="zh-CN" smtClean="0"/>
              <a:t>2017/8/31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180492" y="6356351"/>
            <a:ext cx="7906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776DFD"/>
                </a:solidFill>
              </a:defRPr>
            </a:lvl1pPr>
          </a:lstStyle>
          <a:p>
            <a:r>
              <a:rPr lang="en-US" altLang="zh-CN" smtClean="0"/>
              <a:t>Peking Uni.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24160" y="6356351"/>
            <a:ext cx="115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 baseline="0">
                <a:solidFill>
                  <a:srgbClr val="FF0000"/>
                </a:solidFill>
              </a:defRPr>
            </a:lvl1pPr>
          </a:lstStyle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 descr="屏幕剪辑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034" y="1698"/>
            <a:ext cx="860898" cy="879434"/>
          </a:xfrm>
          <a:prstGeom prst="rect">
            <a:avLst/>
          </a:prstGeom>
        </p:spPr>
      </p:pic>
      <p:sp>
        <p:nvSpPr>
          <p:cNvPr id="16" name="流程图: 过程 15"/>
          <p:cNvSpPr/>
          <p:nvPr userDrawn="1"/>
        </p:nvSpPr>
        <p:spPr>
          <a:xfrm>
            <a:off x="657605" y="725662"/>
            <a:ext cx="10779429" cy="9919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2000">
                <a:srgbClr val="776DFD"/>
              </a:gs>
              <a:gs pos="100000">
                <a:schemeClr val="accent1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8" name="图片 17" descr="屏幕剪辑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6738">
            <a:off x="-71328" y="145835"/>
            <a:ext cx="1153550" cy="3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0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rgbClr val="0000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400" kern="1200">
          <a:solidFill>
            <a:srgbClr val="0000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57607" y="310559"/>
            <a:ext cx="10568413" cy="3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908725"/>
            <a:ext cx="109728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2" y="6356355"/>
            <a:ext cx="1233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76DFD"/>
                </a:solidFill>
              </a:defRPr>
            </a:lvl1pPr>
          </a:lstStyle>
          <a:p>
            <a:r>
              <a:rPr lang="en-US" altLang="zh-CN" smtClean="0"/>
              <a:t>2017/8/31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180493" y="6356355"/>
            <a:ext cx="7906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776DFD"/>
                </a:solidFill>
              </a:defRPr>
            </a:lvl1pPr>
          </a:lstStyle>
          <a:p>
            <a:r>
              <a:rPr lang="en-US" altLang="zh-CN" smtClean="0"/>
              <a:t>Peking Uni.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24160" y="6356355"/>
            <a:ext cx="115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 baseline="0">
                <a:solidFill>
                  <a:srgbClr val="FF0000"/>
                </a:solidFill>
              </a:defRPr>
            </a:lvl1pPr>
          </a:lstStyle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969" y="-6680"/>
            <a:ext cx="547579" cy="559368"/>
          </a:xfrm>
          <a:prstGeom prst="rect">
            <a:avLst/>
          </a:prstGeom>
        </p:spPr>
      </p:pic>
      <p:sp>
        <p:nvSpPr>
          <p:cNvPr id="16" name="流程图: 过程 15"/>
          <p:cNvSpPr/>
          <p:nvPr/>
        </p:nvSpPr>
        <p:spPr>
          <a:xfrm>
            <a:off x="657607" y="725662"/>
            <a:ext cx="10779429" cy="9919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2000">
                <a:srgbClr val="776DFD"/>
              </a:gs>
              <a:gs pos="100000">
                <a:schemeClr val="accent1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" y="-14989"/>
            <a:ext cx="1219200" cy="3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6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377" rtl="0" eaLnBrk="1" latinLnBrk="0" hangingPunct="1">
        <a:spcBef>
          <a:spcPct val="0"/>
        </a:spcBef>
        <a:buNone/>
        <a:defRPr sz="3600" kern="120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rgbClr val="0000CC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Tx/>
        <a:buBlip>
          <a:blip r:embed="rId17"/>
        </a:buBlip>
        <a:defRPr sz="2800" kern="1200">
          <a:solidFill>
            <a:srgbClr val="0000CC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Tx/>
        <a:buBlip>
          <a:blip r:embed="rId18"/>
        </a:buBlip>
        <a:defRPr sz="2400" kern="1200">
          <a:solidFill>
            <a:srgbClr val="0000CC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CC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CC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716216" y="2720064"/>
            <a:ext cx="860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30000" dirty="0" smtClean="0"/>
              <a:t>232</a:t>
            </a:r>
            <a:r>
              <a:rPr lang="en-US" altLang="zh-CN" sz="2400" b="1" dirty="0" smtClean="0"/>
              <a:t>Th and </a:t>
            </a:r>
            <a:r>
              <a:rPr lang="en-US" altLang="zh-CN" sz="2400" b="1" baseline="30000" dirty="0" smtClean="0"/>
              <a:t>238</a:t>
            </a:r>
            <a:r>
              <a:rPr lang="en-US" altLang="zh-CN" sz="2400" b="1" dirty="0" smtClean="0"/>
              <a:t>U Concentrations measured by the ICP-MS in PKU</a:t>
            </a:r>
            <a:endParaRPr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3384408" y="3691437"/>
            <a:ext cx="448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Ying YUAN   </a:t>
            </a:r>
            <a:r>
              <a:rPr lang="zh-CN" altLang="en-US" dirty="0" smtClean="0"/>
              <a:t>   </a:t>
            </a:r>
            <a:r>
              <a:rPr lang="en-US" altLang="zh-CN" dirty="0" smtClean="0"/>
              <a:t>Hao QIAO     </a:t>
            </a:r>
            <a:r>
              <a:rPr lang="en-US" altLang="zh-CN" dirty="0" err="1" smtClean="0"/>
              <a:t>Siguang</a:t>
            </a:r>
            <a:r>
              <a:rPr lang="en-US" altLang="zh-CN" dirty="0" smtClean="0"/>
              <a:t> WANG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84408" y="4598275"/>
            <a:ext cx="448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School of Physics, Peking University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9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Stainless Steel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697509"/>
              </p:ext>
            </p:extLst>
          </p:nvPr>
        </p:nvGraphicFramePr>
        <p:xfrm>
          <a:off x="5537657" y="3165964"/>
          <a:ext cx="5319712" cy="266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149"/>
                <a:gridCol w="2177187"/>
                <a:gridCol w="17303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Samples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Th-232  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err="1" smtClean="0"/>
                        <a:t>pg</a:t>
                      </a:r>
                      <a:r>
                        <a:rPr lang="en-US" altLang="zh-CN" dirty="0" smtClean="0"/>
                        <a:t>/g)</a:t>
                      </a:r>
                      <a:r>
                        <a:rPr lang="zh-CN" altLang="en-US" dirty="0" smtClean="0"/>
                        <a:t>*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U-238  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err="1" smtClean="0"/>
                        <a:t>pg</a:t>
                      </a:r>
                      <a:r>
                        <a:rPr lang="en-US" altLang="zh-CN" dirty="0" smtClean="0"/>
                        <a:t>/g)</a:t>
                      </a:r>
                      <a:r>
                        <a:rPr lang="zh-CN" altLang="en-US" dirty="0" smtClean="0"/>
                        <a:t>*</a:t>
                      </a:r>
                    </a:p>
                  </a:txBody>
                  <a:tcPr/>
                </a:tc>
              </a:tr>
              <a:tr h="43846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P4TC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378 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312 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 24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P4TF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606 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129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1087 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100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P4TN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303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755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71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P4TM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309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600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86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P4TO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5610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1026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100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P4TP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872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764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87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538710" y="5877753"/>
            <a:ext cx="466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ym typeface="Symbol" panose="05050102010706020507" pitchFamily="18" charset="2"/>
              </a:rPr>
              <a:t>*</a:t>
            </a:r>
            <a:r>
              <a:rPr lang="en-US" altLang="zh-CN" b="1" dirty="0" smtClean="0">
                <a:sym typeface="Symbol" panose="05050102010706020507" pitchFamily="18" charset="2"/>
              </a:rPr>
              <a:t>Note</a:t>
            </a:r>
            <a:r>
              <a:rPr lang="zh-CN" altLang="en-US" b="1" dirty="0" smtClean="0">
                <a:sym typeface="Symbol" panose="05050102010706020507" pitchFamily="18" charset="2"/>
              </a:rPr>
              <a:t>：</a:t>
            </a:r>
            <a:r>
              <a:rPr lang="en-US" altLang="zh-CN" b="1" dirty="0" smtClean="0">
                <a:sym typeface="Symbol" panose="05050102010706020507" pitchFamily="18" charset="2"/>
              </a:rPr>
              <a:t>average</a:t>
            </a:r>
            <a:r>
              <a:rPr lang="zh-CN" altLang="en-US" b="1" dirty="0" smtClean="0">
                <a:sym typeface="Symbol" panose="05050102010706020507" pitchFamily="18" charset="2"/>
              </a:rPr>
              <a:t></a:t>
            </a:r>
            <a:r>
              <a:rPr lang="en-US" altLang="zh-CN" b="1" dirty="0" err="1" smtClean="0">
                <a:sym typeface="Symbol" panose="05050102010706020507" pitchFamily="18" charset="2"/>
              </a:rPr>
              <a:t>stdev</a:t>
            </a:r>
            <a:endParaRPr lang="zh-CN" altLang="en-US" b="1" dirty="0"/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4693" y="417959"/>
            <a:ext cx="2029754" cy="29395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9776" y="3056951"/>
            <a:ext cx="3735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Surface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Dissolved in aqua </a:t>
            </a:r>
            <a:r>
              <a:rPr lang="en-US" altLang="zh-CN" dirty="0" err="1" smtClean="0">
                <a:solidFill>
                  <a:prstClr val="black"/>
                </a:solidFill>
              </a:rPr>
              <a:t>regia</a:t>
            </a:r>
            <a:r>
              <a:rPr lang="en-US" altLang="zh-CN" dirty="0" smtClean="0">
                <a:solidFill>
                  <a:prstClr val="black"/>
                </a:solidFill>
              </a:rPr>
              <a:t>(</a:t>
            </a:r>
            <a:r>
              <a:rPr lang="zh-CN" altLang="en-US" dirty="0" smtClean="0">
                <a:solidFill>
                  <a:prstClr val="black"/>
                </a:solidFill>
              </a:rPr>
              <a:t>王水）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endParaRPr lang="en-US" altLang="zh-CN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Diluted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Analyze(Using standard addition </a:t>
            </a:r>
            <a:r>
              <a:rPr lang="en-US" altLang="zh-CN" dirty="0" smtClean="0">
                <a:solidFill>
                  <a:prstClr val="black"/>
                </a:solidFill>
              </a:rPr>
              <a:t>method </a:t>
            </a:r>
            <a:r>
              <a:rPr lang="en-US" altLang="zh-CN" dirty="0">
                <a:solidFill>
                  <a:prstClr val="black"/>
                </a:solidFill>
              </a:rPr>
              <a:t>or </a:t>
            </a:r>
            <a:r>
              <a:rPr lang="en-US" altLang="zh-CN" dirty="0" smtClean="0">
                <a:solidFill>
                  <a:prstClr val="black"/>
                </a:solidFill>
              </a:rPr>
              <a:t>dilution)</a:t>
            </a:r>
            <a:endParaRPr lang="en-US" altLang="zh-CN" dirty="0">
              <a:solidFill>
                <a:prstClr val="black"/>
              </a:solidFill>
            </a:endParaRPr>
          </a:p>
        </p:txBody>
      </p:sp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83" y="880010"/>
            <a:ext cx="3078747" cy="2046510"/>
          </a:xfrm>
          <a:prstGeom prst="rect">
            <a:avLst/>
          </a:prstGeom>
        </p:spPr>
      </p:pic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67" y="919017"/>
            <a:ext cx="2365692" cy="203200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9775" y="5122151"/>
            <a:ext cx="345185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aseline="30000" dirty="0" smtClean="0"/>
              <a:t>39</a:t>
            </a:r>
            <a:r>
              <a:rPr lang="en-US" altLang="zh-CN" dirty="0" smtClean="0"/>
              <a:t>K of P4TO: 27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26 and 28</a:t>
            </a:r>
            <a:r>
              <a:rPr lang="en-US" altLang="zh-CN" dirty="0"/>
              <a:t>(ng/g) </a:t>
            </a:r>
            <a:r>
              <a:rPr lang="en-US" altLang="zh-CN" dirty="0" smtClean="0"/>
              <a:t> for 3 </a:t>
            </a:r>
            <a:r>
              <a:rPr lang="en-US" altLang="zh-CN" dirty="0" smtClean="0"/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3842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MicroMegas</a:t>
            </a:r>
            <a:r>
              <a:rPr lang="en-US" altLang="zh-CN" smtClean="0"/>
              <a:t> (GEM)</a:t>
            </a:r>
            <a:endParaRPr lang="zh-CN" altLang="en-US" dirty="0"/>
          </a:p>
        </p:txBody>
      </p:sp>
      <p:pic>
        <p:nvPicPr>
          <p:cNvPr id="12" name="内容占位符 11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62" y="1422266"/>
            <a:ext cx="2786158" cy="188449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2017/8/31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BE4-F751-46AC-940A-11EE7795D5CA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1707173" y="1282704"/>
            <a:ext cx="8843595" cy="470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pPr>
              <a:buFont typeface="+mj-lt"/>
              <a:buAutoNum type="arabicPeriod" startAt="3"/>
            </a:pPr>
            <a:endParaRPr lang="en-US" altLang="zh-CN" dirty="0"/>
          </a:p>
          <a:p>
            <a:pPr>
              <a:buFont typeface="+mj-lt"/>
              <a:buAutoNum type="arabicPeriod" startAt="3"/>
            </a:pPr>
            <a:endParaRPr lang="en-US" altLang="zh-CN" dirty="0"/>
          </a:p>
          <a:p>
            <a:pPr>
              <a:buFont typeface="+mj-lt"/>
              <a:buAutoNum type="arabicPeriod" startAt="3"/>
            </a:pPr>
            <a:endParaRPr lang="en-US" altLang="zh-CN" dirty="0"/>
          </a:p>
          <a:p>
            <a:pPr>
              <a:buFont typeface="+mj-lt"/>
              <a:buAutoNum type="arabicPeriod" startAt="3"/>
            </a:pPr>
            <a:endParaRPr lang="en-US" altLang="zh-CN" dirty="0"/>
          </a:p>
          <a:p>
            <a:pPr>
              <a:buFont typeface="+mj-lt"/>
              <a:buAutoNum type="arabicPeriod" startAt="3"/>
            </a:pPr>
            <a:endParaRPr lang="en-US" altLang="zh-CN" dirty="0"/>
          </a:p>
          <a:p>
            <a:pPr>
              <a:buFont typeface="+mj-lt"/>
              <a:buAutoNum type="arabicPeriod" startAt="3"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</a:t>
            </a:r>
          </a:p>
        </p:txBody>
      </p:sp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77" y="1422266"/>
            <a:ext cx="2535436" cy="1906567"/>
          </a:xfrm>
          <a:prstGeom prst="rect">
            <a:avLst/>
          </a:prstGeom>
        </p:spPr>
      </p:pic>
      <p:pic>
        <p:nvPicPr>
          <p:cNvPr id="15" name="图片 14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272" y="1422266"/>
            <a:ext cx="2975417" cy="193129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25126" y="4809350"/>
            <a:ext cx="4341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Detection Limits</a:t>
            </a:r>
            <a:r>
              <a:rPr lang="zh-CN" altLang="en-US" b="1" dirty="0">
                <a:solidFill>
                  <a:prstClr val="black"/>
                </a:solidFill>
              </a:rPr>
              <a:t>：</a:t>
            </a:r>
            <a:endParaRPr lang="zh-CN" altLang="en-US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0.24 </a:t>
            </a:r>
            <a:r>
              <a:rPr lang="en-US" altLang="zh-CN" dirty="0" err="1">
                <a:solidFill>
                  <a:prstClr val="black"/>
                </a:solidFill>
              </a:rPr>
              <a:t>pg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baseline="30000" dirty="0">
                <a:solidFill>
                  <a:prstClr val="black"/>
                </a:solidFill>
              </a:rPr>
              <a:t>232</a:t>
            </a:r>
            <a:r>
              <a:rPr lang="en-US" altLang="zh-CN" dirty="0">
                <a:solidFill>
                  <a:prstClr val="black"/>
                </a:solidFill>
              </a:rPr>
              <a:t>Th/g (0.97 </a:t>
            </a:r>
            <a:r>
              <a:rPr lang="en-US" altLang="zh-CN" dirty="0" err="1">
                <a:solidFill>
                  <a:prstClr val="black"/>
                </a:solidFill>
              </a:rPr>
              <a:t>μBq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baseline="30000" dirty="0">
                <a:solidFill>
                  <a:prstClr val="black"/>
                </a:solidFill>
              </a:rPr>
              <a:t>232</a:t>
            </a:r>
            <a:r>
              <a:rPr lang="en-US" altLang="zh-CN" dirty="0">
                <a:solidFill>
                  <a:prstClr val="black"/>
                </a:solidFill>
              </a:rPr>
              <a:t>Th/kg)</a:t>
            </a:r>
          </a:p>
          <a:p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0.14 </a:t>
            </a:r>
            <a:r>
              <a:rPr lang="en-US" altLang="zh-CN" dirty="0" err="1">
                <a:solidFill>
                  <a:prstClr val="black"/>
                </a:solidFill>
              </a:rPr>
              <a:t>pg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baseline="30000" dirty="0">
                <a:solidFill>
                  <a:prstClr val="black"/>
                </a:solidFill>
              </a:rPr>
              <a:t>238</a:t>
            </a:r>
            <a:r>
              <a:rPr lang="en-US" altLang="zh-CN" dirty="0">
                <a:solidFill>
                  <a:prstClr val="black"/>
                </a:solidFill>
              </a:rPr>
              <a:t>U/g (1.73 </a:t>
            </a:r>
            <a:r>
              <a:rPr lang="en-US" altLang="zh-CN" dirty="0" err="1">
                <a:solidFill>
                  <a:prstClr val="black"/>
                </a:solidFill>
              </a:rPr>
              <a:t>μBq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baseline="30000" dirty="0">
                <a:solidFill>
                  <a:prstClr val="black"/>
                </a:solidFill>
              </a:rPr>
              <a:t>238</a:t>
            </a:r>
            <a:r>
              <a:rPr lang="en-US" altLang="zh-CN" dirty="0">
                <a:solidFill>
                  <a:prstClr val="black"/>
                </a:solidFill>
              </a:rPr>
              <a:t>U/kg)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8551" y="3514920"/>
            <a:ext cx="8246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Surface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Microwave Digestion with concentrated  HNO</a:t>
            </a:r>
            <a:r>
              <a:rPr lang="en-US" altLang="zh-CN" baseline="-25000" dirty="0">
                <a:solidFill>
                  <a:prstClr val="black"/>
                </a:solidFill>
              </a:rPr>
              <a:t>3</a:t>
            </a:r>
            <a:r>
              <a:rPr lang="en-US" altLang="zh-CN" dirty="0">
                <a:solidFill>
                  <a:prstClr val="black"/>
                </a:solidFill>
              </a:rPr>
              <a:t>(spiked with </a:t>
            </a:r>
            <a:r>
              <a:rPr lang="en-US" altLang="zh-CN" baseline="30000" dirty="0">
                <a:solidFill>
                  <a:prstClr val="black"/>
                </a:solidFill>
              </a:rPr>
              <a:t>230</a:t>
            </a:r>
            <a:r>
              <a:rPr lang="en-US" altLang="zh-CN" dirty="0">
                <a:solidFill>
                  <a:prstClr val="black"/>
                </a:solidFill>
              </a:rPr>
              <a:t>Th and </a:t>
            </a:r>
            <a:r>
              <a:rPr lang="en-US" altLang="zh-CN" baseline="30000" dirty="0">
                <a:solidFill>
                  <a:prstClr val="black"/>
                </a:solidFill>
              </a:rPr>
              <a:t>235</a:t>
            </a:r>
            <a:r>
              <a:rPr lang="en-US" altLang="zh-CN" dirty="0">
                <a:solidFill>
                  <a:prstClr val="black"/>
                </a:solidFill>
              </a:rPr>
              <a:t>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Loaded on the Extraction Chromatography Column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Analyze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44230" y="4824174"/>
            <a:ext cx="3488983" cy="20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73131"/>
              </p:ext>
            </p:extLst>
          </p:nvPr>
        </p:nvGraphicFramePr>
        <p:xfrm>
          <a:off x="5747033" y="4470206"/>
          <a:ext cx="463154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234"/>
                <a:gridCol w="2055220"/>
                <a:gridCol w="1415087"/>
              </a:tblGrid>
              <a:tr h="356258">
                <a:tc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Preliminary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625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Sample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30000" dirty="0" smtClean="0"/>
                        <a:t>232</a:t>
                      </a:r>
                      <a:r>
                        <a:rPr lang="en-US" altLang="zh-CN" dirty="0" smtClean="0"/>
                        <a:t>Th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err="1" smtClean="0"/>
                        <a:t>p</a:t>
                      </a:r>
                      <a:r>
                        <a:rPr lang="en-US" altLang="zh-CN" dirty="0" err="1" smtClean="0"/>
                        <a:t>g</a:t>
                      </a:r>
                      <a:r>
                        <a:rPr lang="en-US" altLang="zh-CN" dirty="0" smtClean="0"/>
                        <a:t>/g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30000" dirty="0" smtClean="0"/>
                        <a:t>238</a:t>
                      </a:r>
                      <a:r>
                        <a:rPr lang="en-US" altLang="zh-CN" dirty="0" smtClean="0"/>
                        <a:t>U </a:t>
                      </a:r>
                      <a:r>
                        <a:rPr lang="en-US" altLang="zh-CN" dirty="0" err="1" smtClean="0"/>
                        <a:t>pg</a:t>
                      </a:r>
                      <a:r>
                        <a:rPr lang="en-US" altLang="zh-CN" dirty="0" smtClean="0"/>
                        <a:t>/g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36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mm</a:t>
                      </a:r>
                      <a:r>
                        <a:rPr lang="en-US" altLang="zh-CN" baseline="0" dirty="0" smtClean="0"/>
                        <a:t> 1</a:t>
                      </a:r>
                      <a:endParaRPr lang="en-US" altLang="zh-CN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36 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16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273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7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36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mm 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 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13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308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42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36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mm 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118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25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292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34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4830028" y="2953453"/>
            <a:ext cx="1391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</a:rPr>
              <a:t>Ca. 0.088 g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1" y="1262722"/>
            <a:ext cx="3122855" cy="2217465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5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Micromegas</a:t>
            </a:r>
            <a:r>
              <a:rPr lang="en-US" altLang="zh-CN" dirty="0"/>
              <a:t> “BIPO”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4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08674"/>
              </p:ext>
            </p:extLst>
          </p:nvPr>
        </p:nvGraphicFramePr>
        <p:xfrm>
          <a:off x="3602244" y="1180479"/>
          <a:ext cx="7980156" cy="185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821"/>
                <a:gridCol w="2119445"/>
                <a:gridCol w="2119445"/>
                <a:gridCol w="2119445"/>
              </a:tblGrid>
              <a:tr h="606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Sample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Weight </a:t>
                      </a:r>
                    </a:p>
                    <a:p>
                      <a:pPr algn="ctr"/>
                      <a:r>
                        <a:rPr lang="en-US" altLang="zh-CN" dirty="0" smtClean="0"/>
                        <a:t>g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30000" dirty="0" smtClean="0"/>
                        <a:t>232</a:t>
                      </a:r>
                      <a:r>
                        <a:rPr lang="en-US" altLang="zh-CN" dirty="0" smtClean="0"/>
                        <a:t>Th</a:t>
                      </a:r>
                    </a:p>
                    <a:p>
                      <a:pPr algn="ctr"/>
                      <a:r>
                        <a:rPr lang="en-US" altLang="zh-CN" baseline="0" dirty="0" err="1" smtClean="0"/>
                        <a:t>p</a:t>
                      </a:r>
                      <a:r>
                        <a:rPr lang="en-US" altLang="zh-CN" dirty="0" err="1" smtClean="0"/>
                        <a:t>g</a:t>
                      </a:r>
                      <a:r>
                        <a:rPr lang="en-US" altLang="zh-CN" dirty="0" smtClean="0"/>
                        <a:t>/g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30000" dirty="0" smtClean="0"/>
                        <a:t>238</a:t>
                      </a:r>
                      <a:r>
                        <a:rPr lang="en-US" altLang="zh-CN" dirty="0" smtClean="0"/>
                        <a:t>U</a:t>
                      </a:r>
                    </a:p>
                    <a:p>
                      <a:pPr algn="ctr"/>
                      <a:r>
                        <a:rPr lang="en-US" altLang="zh-CN" dirty="0" smtClean="0"/>
                        <a:t> </a:t>
                      </a:r>
                      <a:r>
                        <a:rPr lang="en-US" altLang="zh-CN" dirty="0" err="1" smtClean="0"/>
                        <a:t>pg</a:t>
                      </a:r>
                      <a:r>
                        <a:rPr lang="en-US" altLang="zh-CN" dirty="0" smtClean="0"/>
                        <a:t>/g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6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/>
                        <a:t>1</a:t>
                      </a:r>
                      <a:endParaRPr lang="en-US" altLang="zh-CN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0.09796 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46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287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6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/>
                        <a:t>2</a:t>
                      </a:r>
                      <a:endParaRPr lang="en-US" altLang="zh-CN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0.10556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43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266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7" y="1001985"/>
            <a:ext cx="1900345" cy="1494015"/>
          </a:xfrm>
          <a:prstGeom prst="rect">
            <a:avLst/>
          </a:prstGeom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660" y="2367586"/>
            <a:ext cx="1427958" cy="19003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4139517"/>
            <a:ext cx="6187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Over simplified method summary: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Sample into microwave digestion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Dissolve in nitric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Dilute and analyze 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Copper(Single crystal copper)</a:t>
            </a:r>
            <a:endParaRPr lang="zh-CN" altLang="en-US" dirty="0"/>
          </a:p>
        </p:txBody>
      </p:sp>
      <p:pic>
        <p:nvPicPr>
          <p:cNvPr id="21" name="内容占位符 20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73" y="1266828"/>
            <a:ext cx="2516687" cy="1924138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2017/8/31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BE4-F751-46AC-940A-11EE7795D5CA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226411" y="2588953"/>
            <a:ext cx="270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flow rate  </a:t>
            </a:r>
            <a:r>
              <a:rPr lang="zh-CN" altLang="en-US" dirty="0">
                <a:solidFill>
                  <a:prstClr val="black"/>
                </a:solidFill>
              </a:rPr>
              <a:t>：</a:t>
            </a:r>
            <a:r>
              <a:rPr lang="en-US" altLang="zh-CN" dirty="0">
                <a:solidFill>
                  <a:prstClr val="black"/>
                </a:solidFill>
              </a:rPr>
              <a:t>0.8 mL/min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6" name="图片 3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3" y="1266828"/>
            <a:ext cx="2315836" cy="1828958"/>
          </a:xfrm>
          <a:prstGeom prst="rect">
            <a:avLst/>
          </a:prstGeom>
        </p:spPr>
      </p:pic>
      <p:sp>
        <p:nvSpPr>
          <p:cNvPr id="52" name="内容占位符 4"/>
          <p:cNvSpPr txBox="1">
            <a:spLocks/>
          </p:cNvSpPr>
          <p:nvPr/>
        </p:nvSpPr>
        <p:spPr>
          <a:xfrm>
            <a:off x="1524000" y="1197480"/>
            <a:ext cx="8918540" cy="502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82568" y="2403311"/>
            <a:ext cx="208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prstClr val="black"/>
                </a:solidFill>
              </a:rPr>
              <a:t>Ca. 0.85 g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pic>
        <p:nvPicPr>
          <p:cNvPr id="58" name="图片 5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08" y="1266828"/>
            <a:ext cx="3801282" cy="1829202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463268" y="3269290"/>
            <a:ext cx="5941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Surface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Dissolved in 8 M HNO</a:t>
            </a:r>
            <a:r>
              <a:rPr lang="en-US" altLang="zh-CN" baseline="-25000" dirty="0">
                <a:solidFill>
                  <a:prstClr val="black"/>
                </a:solidFill>
              </a:rPr>
              <a:t>3 </a:t>
            </a:r>
            <a:r>
              <a:rPr lang="en-US" altLang="zh-CN" dirty="0">
                <a:solidFill>
                  <a:prstClr val="black"/>
                </a:solidFill>
              </a:rPr>
              <a:t>(spiked with </a:t>
            </a:r>
            <a:r>
              <a:rPr lang="en-US" altLang="zh-CN" baseline="30000" dirty="0">
                <a:solidFill>
                  <a:prstClr val="black"/>
                </a:solidFill>
              </a:rPr>
              <a:t>230</a:t>
            </a:r>
            <a:r>
              <a:rPr lang="en-US" altLang="zh-CN" dirty="0">
                <a:solidFill>
                  <a:prstClr val="black"/>
                </a:solidFill>
              </a:rPr>
              <a:t>Th and </a:t>
            </a:r>
            <a:r>
              <a:rPr lang="en-US" altLang="zh-CN" baseline="30000" dirty="0">
                <a:solidFill>
                  <a:prstClr val="black"/>
                </a:solidFill>
              </a:rPr>
              <a:t>235</a:t>
            </a:r>
            <a:r>
              <a:rPr lang="en-US" altLang="zh-CN" dirty="0">
                <a:solidFill>
                  <a:prstClr val="black"/>
                </a:solidFill>
              </a:rPr>
              <a:t>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Loaded on the Extraction Chromatography Column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Analyze</a:t>
            </a: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51253" y="4745308"/>
            <a:ext cx="3781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Detection Limits</a:t>
            </a:r>
            <a:r>
              <a:rPr lang="zh-CN" altLang="en-US" b="1" dirty="0">
                <a:solidFill>
                  <a:prstClr val="black"/>
                </a:solidFill>
              </a:rPr>
              <a:t>：</a:t>
            </a:r>
            <a:endParaRPr lang="en-US" altLang="zh-CN" b="1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0.035 </a:t>
            </a:r>
            <a:r>
              <a:rPr lang="en-US" altLang="zh-CN" dirty="0" err="1">
                <a:solidFill>
                  <a:prstClr val="black"/>
                </a:solidFill>
              </a:rPr>
              <a:t>pg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baseline="30000" dirty="0">
                <a:solidFill>
                  <a:prstClr val="black"/>
                </a:solidFill>
              </a:rPr>
              <a:t>232</a:t>
            </a:r>
            <a:r>
              <a:rPr lang="en-US" altLang="zh-CN" dirty="0">
                <a:solidFill>
                  <a:prstClr val="black"/>
                </a:solidFill>
              </a:rPr>
              <a:t>Th/g (0.14 </a:t>
            </a:r>
            <a:r>
              <a:rPr lang="en-US" altLang="zh-CN" dirty="0" err="1">
                <a:solidFill>
                  <a:prstClr val="black"/>
                </a:solidFill>
              </a:rPr>
              <a:t>μBq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baseline="30000" dirty="0">
                <a:solidFill>
                  <a:prstClr val="black"/>
                </a:solidFill>
              </a:rPr>
              <a:t>232</a:t>
            </a:r>
            <a:r>
              <a:rPr lang="en-US" altLang="zh-CN" dirty="0">
                <a:solidFill>
                  <a:prstClr val="black"/>
                </a:solidFill>
              </a:rPr>
              <a:t>Th/kg)</a:t>
            </a:r>
          </a:p>
          <a:p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0.073 </a:t>
            </a:r>
            <a:r>
              <a:rPr lang="en-US" altLang="zh-CN" dirty="0" err="1">
                <a:solidFill>
                  <a:prstClr val="black"/>
                </a:solidFill>
              </a:rPr>
              <a:t>pg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baseline="30000" dirty="0">
                <a:solidFill>
                  <a:prstClr val="black"/>
                </a:solidFill>
              </a:rPr>
              <a:t>238</a:t>
            </a:r>
            <a:r>
              <a:rPr lang="en-US" altLang="zh-CN" dirty="0">
                <a:solidFill>
                  <a:prstClr val="black"/>
                </a:solidFill>
              </a:rPr>
              <a:t>U/g (0.90 </a:t>
            </a:r>
            <a:r>
              <a:rPr lang="en-US" altLang="zh-CN" dirty="0" err="1">
                <a:solidFill>
                  <a:prstClr val="black"/>
                </a:solidFill>
              </a:rPr>
              <a:t>μBq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baseline="30000" dirty="0">
                <a:solidFill>
                  <a:prstClr val="black"/>
                </a:solidFill>
              </a:rPr>
              <a:t>238</a:t>
            </a:r>
            <a:r>
              <a:rPr lang="en-US" altLang="zh-CN" dirty="0">
                <a:solidFill>
                  <a:prstClr val="black"/>
                </a:solidFill>
              </a:rPr>
              <a:t>U/kg)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68841"/>
              </p:ext>
            </p:extLst>
          </p:nvPr>
        </p:nvGraphicFramePr>
        <p:xfrm>
          <a:off x="6223180" y="3327988"/>
          <a:ext cx="504258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292"/>
                <a:gridCol w="2237617"/>
                <a:gridCol w="1540673"/>
              </a:tblGrid>
              <a:tr h="387017"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Preliminary 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870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Sample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30000" dirty="0" smtClean="0"/>
                        <a:t>232</a:t>
                      </a:r>
                      <a:r>
                        <a:rPr lang="en-US" altLang="zh-CN" sz="2000" dirty="0" smtClean="0"/>
                        <a:t>Th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baseline="0" dirty="0" err="1" smtClean="0"/>
                        <a:t>p</a:t>
                      </a:r>
                      <a:r>
                        <a:rPr lang="en-US" altLang="zh-CN" sz="2000" dirty="0" err="1" smtClean="0"/>
                        <a:t>g</a:t>
                      </a:r>
                      <a:r>
                        <a:rPr lang="en-US" altLang="zh-CN" sz="2000" dirty="0" smtClean="0"/>
                        <a:t>/g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30000" dirty="0" smtClean="0"/>
                        <a:t>238</a:t>
                      </a:r>
                      <a:r>
                        <a:rPr lang="en-US" altLang="zh-CN" sz="2000" dirty="0" smtClean="0"/>
                        <a:t>U </a:t>
                      </a:r>
                      <a:r>
                        <a:rPr lang="en-US" altLang="zh-CN" sz="2000" dirty="0" err="1" smtClean="0"/>
                        <a:t>pg</a:t>
                      </a:r>
                      <a:r>
                        <a:rPr lang="en-US" altLang="zh-CN" sz="2000" dirty="0" smtClean="0"/>
                        <a:t>/g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48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Cu</a:t>
                      </a:r>
                      <a:r>
                        <a:rPr lang="en-US" altLang="zh-CN" sz="2000" baseline="0" dirty="0" smtClean="0"/>
                        <a:t> 1</a:t>
                      </a:r>
                      <a:endParaRPr lang="en-US" altLang="zh-CN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0.22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0.07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0.37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0.08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48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Cu 2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0.28 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0.14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0.37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0.07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48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Cu 3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0.27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0.07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0.59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0.19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48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Cu 4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0.16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0.07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0.576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0.033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48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Cu 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0.14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0.07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0.54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0.15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5" name="直接连接符 14"/>
          <p:cNvCxnSpPr/>
          <p:nvPr/>
        </p:nvCxnSpPr>
        <p:spPr>
          <a:xfrm>
            <a:off x="625319" y="4576603"/>
            <a:ext cx="3633600" cy="408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3D printer raw material “</a:t>
            </a:r>
            <a:r>
              <a:rPr lang="en-US" altLang="zh-CN" dirty="0" err="1"/>
              <a:t>Feinpolyamide</a:t>
            </a:r>
            <a:r>
              <a:rPr lang="en-US" altLang="zh-CN" dirty="0"/>
              <a:t> PA 2200 for EOSINT P”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2017/8/31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149070"/>
              </p:ext>
            </p:extLst>
          </p:nvPr>
        </p:nvGraphicFramePr>
        <p:xfrm>
          <a:off x="5237016" y="1197786"/>
          <a:ext cx="6345384" cy="192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46"/>
                <a:gridCol w="1586346"/>
                <a:gridCol w="1586346"/>
                <a:gridCol w="1586346"/>
              </a:tblGrid>
              <a:tr h="5865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Sample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Weight </a:t>
                      </a:r>
                    </a:p>
                    <a:p>
                      <a:pPr algn="ctr"/>
                      <a:r>
                        <a:rPr lang="en-US" altLang="zh-CN" sz="2400" dirty="0" smtClean="0"/>
                        <a:t>g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aseline="30000" dirty="0" smtClean="0"/>
                        <a:t>232</a:t>
                      </a:r>
                      <a:r>
                        <a:rPr lang="en-US" altLang="zh-CN" sz="2400" dirty="0" smtClean="0"/>
                        <a:t>Th</a:t>
                      </a:r>
                    </a:p>
                    <a:p>
                      <a:pPr algn="ctr"/>
                      <a:r>
                        <a:rPr lang="en-US" altLang="zh-CN" sz="2400" baseline="0" dirty="0" err="1" smtClean="0"/>
                        <a:t>p</a:t>
                      </a:r>
                      <a:r>
                        <a:rPr lang="en-US" altLang="zh-CN" sz="2400" dirty="0" err="1" smtClean="0"/>
                        <a:t>g</a:t>
                      </a:r>
                      <a:r>
                        <a:rPr lang="en-US" altLang="zh-CN" sz="2400" dirty="0" smtClean="0"/>
                        <a:t>/g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aseline="30000" dirty="0" smtClean="0"/>
                        <a:t>238</a:t>
                      </a:r>
                      <a:r>
                        <a:rPr lang="en-US" altLang="zh-CN" sz="2400" dirty="0" smtClean="0"/>
                        <a:t>U</a:t>
                      </a:r>
                    </a:p>
                    <a:p>
                      <a:pPr algn="ctr"/>
                      <a:r>
                        <a:rPr lang="en-US" altLang="zh-CN" sz="2400" dirty="0" smtClean="0"/>
                        <a:t> </a:t>
                      </a:r>
                      <a:r>
                        <a:rPr lang="en-US" altLang="zh-CN" sz="2400" dirty="0" err="1" smtClean="0"/>
                        <a:t>pg</a:t>
                      </a:r>
                      <a:r>
                        <a:rPr lang="en-US" altLang="zh-CN" sz="2400" dirty="0" smtClean="0"/>
                        <a:t>/g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487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aseline="0" dirty="0" smtClean="0"/>
                        <a:t>1</a:t>
                      </a:r>
                      <a:endParaRPr lang="en-US" altLang="zh-CN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0.09522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283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3586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487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0.09369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290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3386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0" y="914639"/>
            <a:ext cx="1707028" cy="23395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4" y="914640"/>
            <a:ext cx="1761192" cy="234825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3986" y="3624153"/>
            <a:ext cx="7822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Over simplified method summary: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Sample into microwave digestion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Dissolve in nitric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Dilute and analyze 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gRO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6" id="{E8974BEC-5C9C-4D56-BFA3-BB946AB1A09B}" vid="{9F6B5B51-37EF-4D2D-8BB1-B7FE5932F3CA}"/>
    </a:ext>
  </a:extLst>
</a:theme>
</file>

<file path=ppt/theme/theme2.xml><?xml version="1.0" encoding="utf-8"?>
<a:theme xmlns:a="http://schemas.openxmlformats.org/drawingml/2006/main" name="PandaxPK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daxPKU" id="{4987B2A7-3CC2-4238-A095-BF2EFEA92206}" vid="{37010954-1C53-42BB-92D0-3882DF42FF8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399</Words>
  <Application>Microsoft Office PowerPoint</Application>
  <PresentationFormat>宽屏</PresentationFormat>
  <Paragraphs>156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宋体</vt:lpstr>
      <vt:lpstr>Arial</vt:lpstr>
      <vt:lpstr>Calibri</vt:lpstr>
      <vt:lpstr>Symbol</vt:lpstr>
      <vt:lpstr>Wingdings</vt:lpstr>
      <vt:lpstr>wsgROOT</vt:lpstr>
      <vt:lpstr>PandaxPKU</vt:lpstr>
      <vt:lpstr>PowerPoint 演示文稿</vt:lpstr>
      <vt:lpstr>Stainless Steel</vt:lpstr>
      <vt:lpstr>MicroMegas (GEM)</vt:lpstr>
      <vt:lpstr>Micromegas “BIPO”</vt:lpstr>
      <vt:lpstr>Copper(Single crystal copper)</vt:lpstr>
      <vt:lpstr>3D printer raw material “Feinpolyamide PA 2200 for EOSINT P”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Stainless Steel</dc:title>
  <dc:creator>Yuan</dc:creator>
  <cp:lastModifiedBy>Windows User</cp:lastModifiedBy>
  <cp:revision>45</cp:revision>
  <dcterms:created xsi:type="dcterms:W3CDTF">2017-08-29T23:29:48Z</dcterms:created>
  <dcterms:modified xsi:type="dcterms:W3CDTF">2017-09-21T18:27:33Z</dcterms:modified>
</cp:coreProperties>
</file>