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5" r:id="rId1"/>
  </p:sldMasterIdLst>
  <p:notesMasterIdLst>
    <p:notesMasterId r:id="rId30"/>
  </p:notesMasterIdLst>
  <p:handoutMasterIdLst>
    <p:handoutMasterId r:id="rId31"/>
  </p:handoutMasterIdLst>
  <p:sldIdLst>
    <p:sldId id="519" r:id="rId2"/>
    <p:sldId id="520" r:id="rId3"/>
    <p:sldId id="532" r:id="rId4"/>
    <p:sldId id="533" r:id="rId5"/>
    <p:sldId id="545" r:id="rId6"/>
    <p:sldId id="522" r:id="rId7"/>
    <p:sldId id="534" r:id="rId8"/>
    <p:sldId id="546" r:id="rId9"/>
    <p:sldId id="524" r:id="rId10"/>
    <p:sldId id="536" r:id="rId11"/>
    <p:sldId id="525" r:id="rId12"/>
    <p:sldId id="540" r:id="rId13"/>
    <p:sldId id="535" r:id="rId14"/>
    <p:sldId id="537" r:id="rId15"/>
    <p:sldId id="538" r:id="rId16"/>
    <p:sldId id="548" r:id="rId17"/>
    <p:sldId id="551" r:id="rId18"/>
    <p:sldId id="543" r:id="rId19"/>
    <p:sldId id="542" r:id="rId20"/>
    <p:sldId id="541" r:id="rId21"/>
    <p:sldId id="544" r:id="rId22"/>
    <p:sldId id="552" r:id="rId23"/>
    <p:sldId id="553" r:id="rId24"/>
    <p:sldId id="554" r:id="rId25"/>
    <p:sldId id="530" r:id="rId26"/>
    <p:sldId id="531" r:id="rId27"/>
    <p:sldId id="511" r:id="rId28"/>
    <p:sldId id="516" r:id="rId29"/>
  </p:sldIdLst>
  <p:sldSz cx="9144000" cy="6858000" type="screen4x3"/>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bin Liu" initials="SL" lastIdx="1" clrIdx="0">
    <p:extLst>
      <p:ext uri="{19B8F6BF-5375-455C-9EA6-DF929625EA0E}">
        <p15:presenceInfo xmlns:p15="http://schemas.microsoft.com/office/powerpoint/2012/main" userId="7af502cbc3f9e0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72"/>
    <a:srgbClr val="3F6EAA"/>
    <a:srgbClr val="0000FF"/>
    <a:srgbClr val="FFFF00"/>
    <a:srgbClr val="A0E298"/>
    <a:srgbClr val="7FB1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41" autoAdjust="0"/>
  </p:normalViewPr>
  <p:slideViewPr>
    <p:cSldViewPr snapToGrid="0">
      <p:cViewPr varScale="1">
        <p:scale>
          <a:sx n="129" d="100"/>
          <a:sy n="129" d="100"/>
        </p:scale>
        <p:origin x="132" y="43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1496"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2C1FBA-CF23-45CA-A289-03E32D160964}" type="datetimeFigureOut">
              <a:rPr lang="zh-CN" altLang="en-US" smtClean="0"/>
              <a:t>2018/7/27</a:t>
            </a:fld>
            <a:endParaRPr lang="zh-CN" altLang="en-US"/>
          </a:p>
        </p:txBody>
      </p:sp>
      <p:sp>
        <p:nvSpPr>
          <p:cNvPr id="4" name="页脚占位符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F2B0C5-C56D-47E9-BCFE-D990A940F17B}" type="slidenum">
              <a:rPr lang="zh-CN" altLang="en-US" smtClean="0"/>
              <a:t>‹#›</a:t>
            </a:fld>
            <a:endParaRPr lang="zh-CN" altLang="en-US"/>
          </a:p>
        </p:txBody>
      </p:sp>
    </p:spTree>
    <p:extLst>
      <p:ext uri="{BB962C8B-B14F-4D97-AF65-F5344CB8AC3E}">
        <p14:creationId xmlns:p14="http://schemas.microsoft.com/office/powerpoint/2010/main" val="2713700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966BD8-0FC1-456F-BDC6-7D0CA8E36566}" type="datetimeFigureOut">
              <a:rPr lang="zh-CN" altLang="en-US" smtClean="0"/>
              <a:t>2018/7/27</a:t>
            </a:fld>
            <a:endParaRPr lang="zh-CN" altLang="en-US"/>
          </a:p>
        </p:txBody>
      </p:sp>
      <p:sp>
        <p:nvSpPr>
          <p:cNvPr id="4" name="幻灯片图像占位符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CFC841-E2E1-4802-8701-94EA307E94B0}" type="slidenum">
              <a:rPr lang="zh-CN" altLang="en-US" smtClean="0"/>
              <a:t>‹#›</a:t>
            </a:fld>
            <a:endParaRPr lang="zh-CN" altLang="en-US"/>
          </a:p>
        </p:txBody>
      </p:sp>
    </p:spTree>
    <p:extLst>
      <p:ext uri="{BB962C8B-B14F-4D97-AF65-F5344CB8AC3E}">
        <p14:creationId xmlns:p14="http://schemas.microsoft.com/office/powerpoint/2010/main" val="201459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1" i="0" kern="1200" dirty="0" smtClean="0">
                <a:solidFill>
                  <a:schemeClr val="tx1"/>
                </a:solidFill>
                <a:effectLst/>
                <a:latin typeface="Myriad Pro"/>
                <a:ea typeface="+mn-ea"/>
                <a:cs typeface="+mn-cs"/>
              </a:rPr>
              <a:t>TMA:</a:t>
            </a:r>
            <a:r>
              <a:rPr lang="en-US" altLang="zh-CN" sz="1200" b="1" i="0" kern="1200" baseline="0" dirty="0" smtClean="0">
                <a:solidFill>
                  <a:schemeClr val="tx1"/>
                </a:solidFill>
                <a:effectLst/>
                <a:latin typeface="Myriad Pro"/>
                <a:ea typeface="+mn-ea"/>
                <a:cs typeface="+mn-cs"/>
              </a:rPr>
              <a:t> </a:t>
            </a:r>
            <a:r>
              <a:rPr lang="en-US" sz="1200" b="1" i="0" kern="1200" dirty="0" smtClean="0">
                <a:solidFill>
                  <a:schemeClr val="tx1"/>
                </a:solidFill>
                <a:effectLst/>
                <a:latin typeface="Myriad Pro"/>
                <a:ea typeface="+mn-ea"/>
                <a:cs typeface="+mn-cs"/>
              </a:rPr>
              <a:t>Trimethylamine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found that for TMA concentrations in the 1.5%-2.5% range, the Penning effect is maximum, requiring operating amplification fields at least 40% lower than pure Xe for the same gain, or gains up to a factor ∼100 higher for the same amplification field. Maximum workable gains are superior by a factor at least ×3 with respect to pure Xe, obtaining in particular gains above 400 at 10 bar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High photoionization quantum efficiencies close to unity were obtained for TEA and TMA (by</a:t>
            </a:r>
            <a:r>
              <a:rPr lang="en-US" baseline="0" dirty="0" smtClean="0"/>
              <a:t> </a:t>
            </a:r>
            <a:r>
              <a:rPr lang="en-US" baseline="0" dirty="0" err="1" smtClean="0"/>
              <a:t>Waseda</a:t>
            </a:r>
            <a:r>
              <a:rPr lang="en-US" baseline="0" dirty="0" smtClean="0"/>
              <a:t> group in 1986)</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B95D6AD-39A7-C74D-8950-0D0717F4FC3C}" type="slidenum">
              <a:rPr lang="en-US" smtClean="0"/>
              <a:pPr/>
              <a:t>8</a:t>
            </a:fld>
            <a:endParaRPr lang="en-US" dirty="0"/>
          </a:p>
        </p:txBody>
      </p:sp>
    </p:spTree>
    <p:extLst>
      <p:ext uri="{BB962C8B-B14F-4D97-AF65-F5344CB8AC3E}">
        <p14:creationId xmlns:p14="http://schemas.microsoft.com/office/powerpoint/2010/main" val="237063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EEB02-66F0-4900-87AC-5959E5B6D3A5}" type="slidenum">
              <a:rPr lang="en-US" smtClean="0"/>
              <a:t>14</a:t>
            </a:fld>
            <a:endParaRPr lang="en-US" dirty="0"/>
          </a:p>
        </p:txBody>
      </p:sp>
    </p:spTree>
    <p:extLst>
      <p:ext uri="{BB962C8B-B14F-4D97-AF65-F5344CB8AC3E}">
        <p14:creationId xmlns:p14="http://schemas.microsoft.com/office/powerpoint/2010/main" val="113761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FC841-E2E1-4802-8701-94EA307E94B0}" type="slidenum">
              <a:rPr lang="zh-CN" altLang="en-US" smtClean="0"/>
              <a:t>18</a:t>
            </a:fld>
            <a:endParaRPr lang="zh-CN" altLang="en-US"/>
          </a:p>
        </p:txBody>
      </p:sp>
    </p:spTree>
    <p:extLst>
      <p:ext uri="{BB962C8B-B14F-4D97-AF65-F5344CB8AC3E}">
        <p14:creationId xmlns:p14="http://schemas.microsoft.com/office/powerpoint/2010/main" val="770747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封面">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0" y="5815086"/>
            <a:ext cx="2458720" cy="650876"/>
          </a:xfrm>
          <a:prstGeom prst="rect">
            <a:avLst/>
          </a:prstGeom>
        </p:spPr>
      </p:pic>
      <p:sp>
        <p:nvSpPr>
          <p:cNvPr id="2" name="标题 1"/>
          <p:cNvSpPr>
            <a:spLocks noGrp="1"/>
          </p:cNvSpPr>
          <p:nvPr>
            <p:ph type="title"/>
          </p:nvPr>
        </p:nvSpPr>
        <p:spPr>
          <a:xfrm>
            <a:off x="628650" y="1444867"/>
            <a:ext cx="7886700" cy="899510"/>
          </a:xfrm>
          <a:prstGeom prst="rect">
            <a:avLst/>
          </a:prstGeom>
        </p:spPr>
        <p:txBody>
          <a:bodyPr anchor="ctr">
            <a:noAutofit/>
          </a:bodyPr>
          <a:lstStyle>
            <a:lvl1pPr algn="ctr">
              <a:defRPr sz="4800" b="1">
                <a:solidFill>
                  <a:schemeClr val="accent1"/>
                </a:solidFill>
                <a:latin typeface="+mn-ea"/>
                <a:ea typeface="+mn-ea"/>
              </a:defRPr>
            </a:lvl1pPr>
          </a:lstStyle>
          <a:p>
            <a:r>
              <a:rPr lang="zh-CN" altLang="en-US" dirty="0" smtClean="0"/>
              <a:t>单击此处编辑母版标题样式</a:t>
            </a:r>
            <a:endParaRPr lang="zh-CN" altLang="en-US" dirty="0"/>
          </a:p>
        </p:txBody>
      </p:sp>
      <p:sp>
        <p:nvSpPr>
          <p:cNvPr id="6" name="副标题 2"/>
          <p:cNvSpPr>
            <a:spLocks noGrp="1"/>
          </p:cNvSpPr>
          <p:nvPr>
            <p:ph type="subTitle" idx="1"/>
          </p:nvPr>
        </p:nvSpPr>
        <p:spPr>
          <a:xfrm>
            <a:off x="628650" y="3475432"/>
            <a:ext cx="7886700" cy="604299"/>
          </a:xfrm>
        </p:spPr>
        <p:txBody>
          <a:bodyPr anchor="ctr">
            <a:noAutofit/>
          </a:bodyPr>
          <a:lstStyle>
            <a:lvl1pPr algn="ctr">
              <a:defRPr lang="zh-CN" altLang="en-US" sz="2400" b="0">
                <a:solidFill>
                  <a:schemeClr val="accent1"/>
                </a:solidFill>
                <a:latin typeface="+mn-ea"/>
                <a:cs typeface="+mj-cs"/>
              </a:defRPr>
            </a:lvl1pPr>
          </a:lstStyle>
          <a:p>
            <a:pPr lvl="0" algn="ctr">
              <a:lnSpc>
                <a:spcPct val="90000"/>
              </a:lnSpc>
              <a:spcBef>
                <a:spcPct val="0"/>
              </a:spcBef>
              <a:buNone/>
            </a:pPr>
            <a:r>
              <a:rPr lang="zh-CN" altLang="en-US" dirty="0" smtClean="0"/>
              <a:t>单击以编辑母版副标题样式</a:t>
            </a:r>
            <a:endParaRPr lang="zh-CN" altLang="en-US" dirty="0"/>
          </a:p>
        </p:txBody>
      </p:sp>
    </p:spTree>
    <p:extLst>
      <p:ext uri="{BB962C8B-B14F-4D97-AF65-F5344CB8AC3E}">
        <p14:creationId xmlns:p14="http://schemas.microsoft.com/office/powerpoint/2010/main" val="81761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2" pos="2880">
          <p15:clr>
            <a:srgbClr val="FBAE40"/>
          </p15:clr>
        </p15:guide>
        <p15:guide id="3" orient="horz" pos="2160" userDrawn="1">
          <p15:clr>
            <a:srgbClr val="FBAE40"/>
          </p15:clr>
        </p15:guide>
        <p15:guide id="4"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0" y="5815086"/>
            <a:ext cx="2458720" cy="650876"/>
          </a:xfrm>
          <a:prstGeom prst="rect">
            <a:avLst/>
          </a:prstGeom>
        </p:spPr>
      </p:pic>
      <p:sp>
        <p:nvSpPr>
          <p:cNvPr id="2" name="标题 1"/>
          <p:cNvSpPr>
            <a:spLocks noGrp="1"/>
          </p:cNvSpPr>
          <p:nvPr>
            <p:ph type="title"/>
          </p:nvPr>
        </p:nvSpPr>
        <p:spPr>
          <a:xfrm>
            <a:off x="469123" y="4006448"/>
            <a:ext cx="8325019" cy="1114192"/>
          </a:xfrm>
          <a:prstGeom prst="rect">
            <a:avLst/>
          </a:prstGeom>
        </p:spPr>
        <p:txBody>
          <a:bodyPr anchor="ctr">
            <a:noAutofit/>
          </a:bodyPr>
          <a:lstStyle>
            <a:lvl1pPr algn="l">
              <a:lnSpc>
                <a:spcPct val="100000"/>
              </a:lnSpc>
              <a:defRPr sz="4000" b="1">
                <a:solidFill>
                  <a:schemeClr val="bg1"/>
                </a:solidFill>
                <a:latin typeface="+mn-ea"/>
                <a:ea typeface="+mn-ea"/>
              </a:defRPr>
            </a:lvl1pPr>
          </a:lstStyle>
          <a:p>
            <a:r>
              <a:rPr lang="zh-CN" altLang="en-US" smtClean="0"/>
              <a:t>单击此处编辑母版标题样式</a:t>
            </a:r>
            <a:endParaRPr lang="zh-CN" altLang="en-US" dirty="0"/>
          </a:p>
        </p:txBody>
      </p:sp>
      <p:sp>
        <p:nvSpPr>
          <p:cNvPr id="6" name="副标题 2"/>
          <p:cNvSpPr>
            <a:spLocks noGrp="1"/>
          </p:cNvSpPr>
          <p:nvPr>
            <p:ph type="subTitle" idx="1"/>
          </p:nvPr>
        </p:nvSpPr>
        <p:spPr>
          <a:xfrm>
            <a:off x="469124" y="5245246"/>
            <a:ext cx="5820358"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600" lvl="0" indent="-228600" algn="ctr">
              <a:lnSpc>
                <a:spcPct val="90000"/>
              </a:lnSpc>
              <a:spcBef>
                <a:spcPct val="0"/>
              </a:spcBef>
            </a:pPr>
            <a:r>
              <a:rPr lang="zh-CN" altLang="en-US" smtClean="0"/>
              <a:t>单击以编辑母版副标题样式</a:t>
            </a:r>
            <a:endParaRPr lang="zh-CN" altLang="en-US" dirty="0"/>
          </a:p>
        </p:txBody>
      </p:sp>
      <p:sp>
        <p:nvSpPr>
          <p:cNvPr id="7" name="文本占位符 6"/>
          <p:cNvSpPr>
            <a:spLocks noGrp="1"/>
          </p:cNvSpPr>
          <p:nvPr>
            <p:ph type="body" sz="quarter" idx="10" hasCustomPrompt="1"/>
          </p:nvPr>
        </p:nvSpPr>
        <p:spPr>
          <a:xfrm>
            <a:off x="469124" y="5815087"/>
            <a:ext cx="4159250" cy="499004"/>
          </a:xfrm>
        </p:spPr>
        <p:txBody>
          <a:bodyPr>
            <a:noAutofit/>
          </a:bodyPr>
          <a:lstStyle>
            <a:lvl1pPr marL="0" indent="0">
              <a:lnSpc>
                <a:spcPct val="100000"/>
              </a:lnSpc>
              <a:buNone/>
              <a:defRPr sz="2400">
                <a:solidFill>
                  <a:schemeClr val="bg1"/>
                </a:solidFill>
              </a:defRPr>
            </a:lvl1pPr>
          </a:lstStyle>
          <a:p>
            <a:pPr lvl="0"/>
            <a:r>
              <a:rPr lang="zh-CN" altLang="en-US" dirty="0" smtClean="0"/>
              <a:t>单击此处添加日期</a:t>
            </a:r>
            <a:endParaRPr lang="zh-CN" altLang="en-US" dirty="0"/>
          </a:p>
        </p:txBody>
      </p:sp>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l="78" t="172" r="40" b="-12"/>
          <a:stretch/>
        </p:blipFill>
        <p:spPr>
          <a:xfrm>
            <a:off x="0" y="0"/>
            <a:ext cx="9144000" cy="3899805"/>
          </a:xfrm>
          <a:prstGeom prst="rect">
            <a:avLst/>
          </a:prstGeom>
          <a:ln>
            <a:noFill/>
          </a:ln>
        </p:spPr>
      </p:pic>
      <p:cxnSp>
        <p:nvCxnSpPr>
          <p:cNvPr id="11" name="直接连接符 10"/>
          <p:cNvCxnSpPr/>
          <p:nvPr userDrawn="1"/>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10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66857" y="4406901"/>
            <a:ext cx="7175673" cy="1362075"/>
          </a:xfrm>
        </p:spPr>
        <p:txBody>
          <a:bodyPr anchor="t"/>
          <a:lstStyle>
            <a:lvl1pPr algn="l">
              <a:defRPr sz="3693"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66857" y="2906713"/>
            <a:ext cx="7175673" cy="1500187"/>
          </a:xfrm>
        </p:spPr>
        <p:txBody>
          <a:bodyPr anchor="b"/>
          <a:lstStyle>
            <a:lvl1pPr marL="0" indent="0">
              <a:buNone/>
              <a:defRPr sz="1846"/>
            </a:lvl1pPr>
            <a:lvl2pPr marL="422087" indent="0">
              <a:buNone/>
              <a:defRPr sz="1662"/>
            </a:lvl2pPr>
            <a:lvl3pPr marL="844174" indent="0">
              <a:buNone/>
              <a:defRPr sz="1477"/>
            </a:lvl3pPr>
            <a:lvl4pPr marL="1266261" indent="0">
              <a:buNone/>
              <a:defRPr sz="1292"/>
            </a:lvl4pPr>
            <a:lvl5pPr marL="1688348" indent="0">
              <a:buNone/>
              <a:defRPr sz="1292"/>
            </a:lvl5pPr>
            <a:lvl6pPr marL="2110435" indent="0">
              <a:buNone/>
              <a:defRPr sz="1292"/>
            </a:lvl6pPr>
            <a:lvl7pPr marL="2532522" indent="0">
              <a:buNone/>
              <a:defRPr sz="1292"/>
            </a:lvl7pPr>
            <a:lvl8pPr marL="2954609" indent="0">
              <a:buNone/>
              <a:defRPr sz="1292"/>
            </a:lvl8pPr>
            <a:lvl9pPr marL="3376696" indent="0">
              <a:buNone/>
              <a:defRPr sz="1292"/>
            </a:lvl9pPr>
          </a:lstStyle>
          <a:p>
            <a:pPr lvl="0"/>
            <a:r>
              <a:rPr lang="zh-CN" altLang="en-US" smtClean="0"/>
              <a:t>单击此处编辑母版文本样式</a:t>
            </a:r>
          </a:p>
        </p:txBody>
      </p:sp>
      <p:sp>
        <p:nvSpPr>
          <p:cNvPr id="4" name="Rectangle 11"/>
          <p:cNvSpPr>
            <a:spLocks noGrp="1" noChangeArrowheads="1"/>
          </p:cNvSpPr>
          <p:nvPr>
            <p:ph type="dt" sz="half" idx="10"/>
          </p:nvPr>
        </p:nvSpPr>
        <p:spPr>
          <a:xfrm>
            <a:off x="1162237" y="6172200"/>
            <a:ext cx="1905305" cy="457200"/>
          </a:xfrm>
          <a:prstGeom prst="rect">
            <a:avLst/>
          </a:prstGeom>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xfrm>
            <a:off x="3658186" y="6172200"/>
            <a:ext cx="2894599" cy="457200"/>
          </a:xfrm>
          <a:prstGeom prst="rect">
            <a:avLst/>
          </a:prstGeom>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xfrm>
            <a:off x="7042302" y="6172200"/>
            <a:ext cx="1905305" cy="457200"/>
          </a:xfrm>
          <a:prstGeom prst="rect">
            <a:avLst/>
          </a:prstGeom>
          <a:ln/>
        </p:spPr>
        <p:txBody>
          <a:bodyPr/>
          <a:lstStyle>
            <a:lvl1pPr>
              <a:defRPr/>
            </a:lvl1pPr>
          </a:lstStyle>
          <a:p>
            <a:pPr>
              <a:defRPr/>
            </a:pPr>
            <a:fld id="{DF99BA94-DABF-4D0A-A5F8-498E8845FCEB}" type="slidenum">
              <a:rPr lang="en-US" altLang="zh-CN"/>
              <a:pPr>
                <a:defRPr/>
              </a:pPr>
              <a:t>‹#›</a:t>
            </a:fld>
            <a:endParaRPr lang="en-US" altLang="zh-CN"/>
          </a:p>
        </p:txBody>
      </p:sp>
    </p:spTree>
    <p:extLst>
      <p:ext uri="{BB962C8B-B14F-4D97-AF65-F5344CB8AC3E}">
        <p14:creationId xmlns:p14="http://schemas.microsoft.com/office/powerpoint/2010/main" val="191693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046747"/>
            <a:ext cx="7886700" cy="5317958"/>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556248"/>
            <a:ext cx="2057400" cy="301752"/>
          </a:xfrm>
        </p:spPr>
        <p:txBody>
          <a:bodyPr/>
          <a:lstStyle>
            <a:lvl1pPr>
              <a:defRPr sz="1100"/>
            </a:lvl1pPr>
          </a:lstStyle>
          <a:p>
            <a:endParaRPr lang="en-US" dirty="0"/>
          </a:p>
        </p:txBody>
      </p:sp>
      <p:sp>
        <p:nvSpPr>
          <p:cNvPr id="5" name="Footer Placeholder 4"/>
          <p:cNvSpPr>
            <a:spLocks noGrp="1"/>
          </p:cNvSpPr>
          <p:nvPr>
            <p:ph type="ftr" sz="quarter" idx="11"/>
          </p:nvPr>
        </p:nvSpPr>
        <p:spPr>
          <a:xfrm>
            <a:off x="3028950" y="6556248"/>
            <a:ext cx="3086100" cy="301752"/>
          </a:xfrm>
        </p:spPr>
        <p:txBody>
          <a:bodyPr/>
          <a:lstStyle>
            <a:lvl1pPr>
              <a:defRPr sz="1100"/>
            </a:lvl1pPr>
          </a:lstStyle>
          <a:p>
            <a:endParaRPr lang="en-US" dirty="0"/>
          </a:p>
        </p:txBody>
      </p:sp>
      <p:sp>
        <p:nvSpPr>
          <p:cNvPr id="6" name="Slide Number Placeholder 5"/>
          <p:cNvSpPr>
            <a:spLocks noGrp="1"/>
          </p:cNvSpPr>
          <p:nvPr>
            <p:ph type="sldNum" sz="quarter" idx="12"/>
          </p:nvPr>
        </p:nvSpPr>
        <p:spPr>
          <a:xfrm>
            <a:off x="6457950" y="6556248"/>
            <a:ext cx="2057400" cy="301752"/>
          </a:xfrm>
        </p:spPr>
        <p:txBody>
          <a:bodyPr/>
          <a:lstStyle>
            <a:lvl1pPr>
              <a:defRPr sz="1100"/>
            </a:lvl1pPr>
          </a:lstStyle>
          <a:p>
            <a:fld id="{0C0CB600-8B69-46EB-A96D-183261B68DAA}" type="slidenum">
              <a:rPr lang="en-US" smtClean="0"/>
              <a:pPr/>
              <a:t>‹#›</a:t>
            </a:fld>
            <a:endParaRPr lang="en-US"/>
          </a:p>
        </p:txBody>
      </p:sp>
    </p:spTree>
    <p:extLst>
      <p:ext uri="{BB962C8B-B14F-4D97-AF65-F5344CB8AC3E}">
        <p14:creationId xmlns:p14="http://schemas.microsoft.com/office/powerpoint/2010/main" val="3678061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282617"/>
            <a:ext cx="3886200" cy="489434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282617"/>
            <a:ext cx="3886200" cy="48943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628649" y="6557211"/>
            <a:ext cx="3271227" cy="300789"/>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9" name="Footer Placeholder 4"/>
          <p:cNvSpPr>
            <a:spLocks noGrp="1"/>
          </p:cNvSpPr>
          <p:nvPr>
            <p:ph type="ftr" sz="quarter" idx="3"/>
          </p:nvPr>
        </p:nvSpPr>
        <p:spPr>
          <a:xfrm>
            <a:off x="4070106" y="6557211"/>
            <a:ext cx="1003787" cy="300789"/>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smtClean="0"/>
          </a:p>
        </p:txBody>
      </p:sp>
      <p:sp>
        <p:nvSpPr>
          <p:cNvPr id="11" name="Slide Number Placeholder 6"/>
          <p:cNvSpPr>
            <a:spLocks noGrp="1"/>
          </p:cNvSpPr>
          <p:nvPr>
            <p:ph type="sldNum" sz="quarter" idx="4"/>
          </p:nvPr>
        </p:nvSpPr>
        <p:spPr>
          <a:xfrm>
            <a:off x="6457950" y="6557211"/>
            <a:ext cx="2057400" cy="300789"/>
          </a:xfrm>
          <a:prstGeom prst="rect">
            <a:avLst/>
          </a:prstGeom>
        </p:spPr>
        <p:txBody>
          <a:bodyPr vert="horz" lIns="91440" tIns="45720" rIns="91440" bIns="45720" rtlCol="0" anchor="ctr"/>
          <a:lstStyle>
            <a:lvl1pPr algn="r">
              <a:defRPr sz="1200">
                <a:solidFill>
                  <a:schemeClr val="tx1">
                    <a:tint val="75000"/>
                  </a:schemeClr>
                </a:solidFill>
              </a:defRPr>
            </a:lvl1pPr>
          </a:lstStyle>
          <a:p>
            <a:fld id="{4BFF89EF-3787-42DE-8FA7-AE8739302F54}" type="slidenum">
              <a:rPr lang="en-US" smtClean="0"/>
              <a:t>‹#›</a:t>
            </a:fld>
            <a:endParaRPr lang="en-US"/>
          </a:p>
        </p:txBody>
      </p:sp>
    </p:spTree>
    <p:extLst>
      <p:ext uri="{BB962C8B-B14F-4D97-AF65-F5344CB8AC3E}">
        <p14:creationId xmlns:p14="http://schemas.microsoft.com/office/powerpoint/2010/main" val="28088451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400" b="0"/>
            </a:lvl1pPr>
            <a:lvl2pPr>
              <a:buClr>
                <a:schemeClr val="accent1"/>
              </a:buClr>
              <a:defRPr sz="2000" b="0"/>
            </a:lvl2pPr>
            <a:lvl3pPr>
              <a:buClr>
                <a:schemeClr val="accent1"/>
              </a:buClr>
              <a:defRPr sz="1800" b="0"/>
            </a:lvl3pPr>
            <a:lvl4pPr>
              <a:buClr>
                <a:schemeClr val="accent1"/>
              </a:buClr>
              <a:defRPr sz="1600" b="0"/>
            </a:lvl4pPr>
            <a:lvl5pPr>
              <a:buClr>
                <a:schemeClr val="accent1"/>
              </a:buClr>
              <a:defRPr sz="1600" b="0"/>
            </a:lvl5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dirty="0" smtClean="0"/>
              <a:t>单击此处编辑母版标题样式</a:t>
            </a:r>
            <a:endParaRPr lang="zh-CN" altLang="en-US" dirty="0"/>
          </a:p>
        </p:txBody>
      </p:sp>
      <p:sp>
        <p:nvSpPr>
          <p:cNvPr id="6" name="文本框 8"/>
          <p:cNvSpPr txBox="1"/>
          <p:nvPr userDrawn="1"/>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txBox="1">
            <a:spLocks/>
          </p:cNvSpPr>
          <p:nvPr userDrawn="1"/>
        </p:nvSpPr>
        <p:spPr>
          <a:xfrm>
            <a:off x="8697600"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mtClean="0"/>
              <a:pPr lvl="0"/>
              <a:t>‹#›</a:t>
            </a:fld>
            <a:endParaRPr lang="zh-CN" altLang="en-US" dirty="0"/>
          </a:p>
        </p:txBody>
      </p:sp>
    </p:spTree>
    <p:extLst>
      <p:ext uri="{BB962C8B-B14F-4D97-AF65-F5344CB8AC3E}">
        <p14:creationId xmlns:p14="http://schemas.microsoft.com/office/powerpoint/2010/main" val="3359720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400" b="0"/>
            </a:lvl1pPr>
            <a:lvl2pPr>
              <a:buClr>
                <a:schemeClr val="accent1"/>
              </a:buClr>
              <a:defRPr sz="2000" b="0"/>
            </a:lvl2pPr>
            <a:lvl3pPr>
              <a:buClr>
                <a:schemeClr val="accent1"/>
              </a:buClr>
              <a:defRPr sz="1800" b="0"/>
            </a:lvl3pPr>
            <a:lvl4pPr>
              <a:buClr>
                <a:schemeClr val="accent1"/>
              </a:buClr>
              <a:defRPr sz="1600" b="0"/>
            </a:lvl4pPr>
            <a:lvl5pPr>
              <a:buClr>
                <a:schemeClr val="accent1"/>
              </a:buClr>
              <a:defRPr sz="1600" b="0"/>
            </a:lvl5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标题 4"/>
          <p:cNvSpPr>
            <a:spLocks noGrp="1"/>
          </p:cNvSpPr>
          <p:nvPr>
            <p:ph type="title"/>
          </p:nvPr>
        </p:nvSpPr>
        <p:spPr>
          <a:xfrm>
            <a:off x="494025" y="975600"/>
            <a:ext cx="8372163" cy="576000"/>
          </a:xfrm>
          <a:prstGeom prst="rect">
            <a:avLst/>
          </a:prstGeom>
        </p:spPr>
        <p:txBody>
          <a:bodyPr/>
          <a:lstStyle>
            <a:lvl1pPr>
              <a:defRPr sz="3200" b="1">
                <a:solidFill>
                  <a:schemeClr val="accent1"/>
                </a:solidFill>
              </a:defRPr>
            </a:lvl1pPr>
          </a:lstStyle>
          <a:p>
            <a:r>
              <a:rPr lang="zh-CN" altLang="en-US" dirty="0" smtClean="0"/>
              <a:t>单击此处编辑母版标题样式</a:t>
            </a:r>
            <a:endParaRPr lang="zh-CN" altLang="en-US" dirty="0"/>
          </a:p>
        </p:txBody>
      </p:sp>
      <p:sp>
        <p:nvSpPr>
          <p:cNvPr id="10" name="灯片编号占位符 5"/>
          <p:cNvSpPr txBox="1">
            <a:spLocks/>
          </p:cNvSpPr>
          <p:nvPr/>
        </p:nvSpPr>
        <p:spPr>
          <a:xfrm>
            <a:off x="8697600"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mtClean="0"/>
              <a:pPr lvl="0"/>
              <a:t>‹#›</a:t>
            </a:fld>
            <a:endParaRPr lang="zh-CN" altLang="en-US" dirty="0"/>
          </a:p>
        </p:txBody>
      </p:sp>
      <p:sp>
        <p:nvSpPr>
          <p:cNvPr id="9" name="文本框 8"/>
          <p:cNvSpPr txBox="1"/>
          <p:nvPr/>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863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纯标题-有页码">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dirty="0"/>
          </a:p>
        </p:txBody>
      </p:sp>
      <p:sp>
        <p:nvSpPr>
          <p:cNvPr id="10" name="文本框 9"/>
          <p:cNvSpPr txBox="1"/>
          <p:nvPr/>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5"/>
          <p:cNvSpPr txBox="1">
            <a:spLocks/>
          </p:cNvSpPr>
          <p:nvPr/>
        </p:nvSpPr>
        <p:spPr>
          <a:xfrm>
            <a:off x="8696565"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mtClean="0"/>
              <a:pPr lvl="0"/>
              <a:t>‹#›</a:t>
            </a:fld>
            <a:endParaRPr lang="zh-CN" altLang="en-US" dirty="0"/>
          </a:p>
        </p:txBody>
      </p:sp>
    </p:spTree>
    <p:extLst>
      <p:ext uri="{BB962C8B-B14F-4D97-AF65-F5344CB8AC3E}">
        <p14:creationId xmlns:p14="http://schemas.microsoft.com/office/powerpoint/2010/main" val="1393152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分标题">
    <p:spTree>
      <p:nvGrpSpPr>
        <p:cNvPr id="1" name=""/>
        <p:cNvGrpSpPr/>
        <p:nvPr/>
      </p:nvGrpSpPr>
      <p:grpSpPr>
        <a:xfrm>
          <a:off x="0" y="0"/>
          <a:ext cx="0" cy="0"/>
          <a:chOff x="0" y="0"/>
          <a:chExt cx="0" cy="0"/>
        </a:xfrm>
      </p:grpSpPr>
      <p:sp>
        <p:nvSpPr>
          <p:cNvPr id="2" name="标题 1"/>
          <p:cNvSpPr>
            <a:spLocks noGrp="1"/>
          </p:cNvSpPr>
          <p:nvPr>
            <p:ph type="title"/>
          </p:nvPr>
        </p:nvSpPr>
        <p:spPr>
          <a:xfrm>
            <a:off x="442344" y="3635096"/>
            <a:ext cx="8410492" cy="701375"/>
          </a:xfrm>
        </p:spPr>
        <p:txBody>
          <a:bodyPr>
            <a:noAutofit/>
          </a:bodyPr>
          <a:lstStyle>
            <a:lvl1pPr>
              <a:defRPr sz="4800" b="1"/>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329285665"/>
      </p:ext>
    </p:extLst>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空白-有页码">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stretch>
            <a:fillRect/>
          </a:stretch>
        </p:blipFill>
        <p:spPr>
          <a:xfrm>
            <a:off x="0" y="0"/>
            <a:ext cx="9144793" cy="664522"/>
          </a:xfrm>
          <a:prstGeom prst="rect">
            <a:avLst/>
          </a:prstGeom>
        </p:spPr>
      </p:pic>
      <p:sp>
        <p:nvSpPr>
          <p:cNvPr id="15" name="矩形 14"/>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7" name="矩形 16"/>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E1703B59-C883-4B8B-974E-AFB30A6C43A7}" type="slidenum">
              <a:rPr lang="en-US" altLang="zh-CN" smtClean="0"/>
              <a:pPr/>
              <a:t>‹#›</a:t>
            </a:fld>
            <a:endParaRPr lang="en-US" altLang="zh-CN"/>
          </a:p>
        </p:txBody>
      </p:sp>
    </p:spTree>
    <p:extLst>
      <p:ext uri="{BB962C8B-B14F-4D97-AF65-F5344CB8AC3E}">
        <p14:creationId xmlns:p14="http://schemas.microsoft.com/office/powerpoint/2010/main" val="117977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两栏-有页码">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0" y="1231682"/>
            <a:ext cx="9144000" cy="332713"/>
          </a:xfrm>
          <a:prstGeom prst="rect">
            <a:avLst/>
          </a:prstGeom>
        </p:spPr>
      </p:pic>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sp>
        <p:nvSpPr>
          <p:cNvPr id="2" name="标题 1"/>
          <p:cNvSpPr>
            <a:spLocks noGrp="1"/>
          </p:cNvSpPr>
          <p:nvPr>
            <p:ph type="title"/>
          </p:nvPr>
        </p:nvSpPr>
        <p:spPr>
          <a:xfrm>
            <a:off x="262393" y="975600"/>
            <a:ext cx="8566445" cy="576000"/>
          </a:xfrm>
          <a:prstGeom prst="rect">
            <a:avLst/>
          </a:prstGeom>
        </p:spPr>
        <p:txBody>
          <a:bodyPr/>
          <a:lstStyle>
            <a:lvl1pPr>
              <a:defRPr lang="zh-CN" altLang="en-US" sz="3200" b="1">
                <a:solidFill>
                  <a:schemeClr val="accent1"/>
                </a:solidFill>
              </a:defRPr>
            </a:lvl1pPr>
          </a:lstStyle>
          <a:p>
            <a:pPr lvl="0"/>
            <a:r>
              <a:rPr lang="zh-CN" altLang="en-US" smtClean="0"/>
              <a:t>单击此处编辑母版标题样式</a:t>
            </a:r>
            <a:endParaRPr lang="zh-CN" altLang="en-US" dirty="0"/>
          </a:p>
        </p:txBody>
      </p:sp>
    </p:spTree>
    <p:extLst>
      <p:ext uri="{BB962C8B-B14F-4D97-AF65-F5344CB8AC3E}">
        <p14:creationId xmlns:p14="http://schemas.microsoft.com/office/powerpoint/2010/main" val="346426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pos="5193">
          <p15:clr>
            <a:srgbClr val="FBAE40"/>
          </p15:clr>
        </p15:guide>
        <p15:guide id="3" pos="2160" userDrawn="1">
          <p15:clr>
            <a:srgbClr val="FBAE40"/>
          </p15:clr>
        </p15:guide>
        <p15:guide id="4" pos="389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对比">
    <p:spTree>
      <p:nvGrpSpPr>
        <p:cNvPr id="1" name=""/>
        <p:cNvGrpSpPr/>
        <p:nvPr/>
      </p:nvGrpSpPr>
      <p:grpSpPr>
        <a:xfrm>
          <a:off x="0" y="0"/>
          <a:ext cx="0" cy="0"/>
          <a:chOff x="0" y="0"/>
          <a:chExt cx="0" cy="0"/>
        </a:xfrm>
      </p:grpSpPr>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smtClean="0"/>
              <a:t>单击此处编辑标题</a:t>
            </a:r>
            <a:endParaRPr lang="zh-CN" altLang="en-US" dirty="0"/>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smtClean="0"/>
              <a:t>单击此处编辑标题</a:t>
            </a:r>
          </a:p>
        </p:txBody>
      </p:sp>
      <p:pic>
        <p:nvPicPr>
          <p:cNvPr id="19" name="图片 18"/>
          <p:cNvPicPr>
            <a:picLocks noChangeAspect="1"/>
          </p:cNvPicPr>
          <p:nvPr userDrawn="1"/>
        </p:nvPicPr>
        <p:blipFill>
          <a:blip r:embed="rId2"/>
          <a:stretch>
            <a:fillRect/>
          </a:stretch>
        </p:blipFill>
        <p:spPr>
          <a:xfrm>
            <a:off x="0" y="0"/>
            <a:ext cx="9144793" cy="664522"/>
          </a:xfrm>
          <a:prstGeom prst="rect">
            <a:avLst/>
          </a:prstGeom>
        </p:spPr>
      </p:pic>
      <p:sp>
        <p:nvSpPr>
          <p:cNvPr id="20" name="矩形 19"/>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2" name="矩形 21"/>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9473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对比-有页码">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stretch>
            <a:fillRect/>
          </a:stretch>
        </p:blipFill>
        <p:spPr>
          <a:xfrm>
            <a:off x="0" y="0"/>
            <a:ext cx="9144793" cy="664522"/>
          </a:xfrm>
          <a:prstGeom prst="rect">
            <a:avLst/>
          </a:prstGeom>
        </p:spPr>
      </p:pic>
      <p:sp>
        <p:nvSpPr>
          <p:cNvPr id="22" name="矩形 21"/>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4" name="矩形 23"/>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smtClean="0"/>
              <a:t>单击此处编辑标题</a:t>
            </a:r>
            <a:endParaRPr lang="zh-CN" altLang="en-US" dirty="0"/>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smtClean="0"/>
              <a:t>单击此处编辑标题</a:t>
            </a:r>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spTree>
    <p:extLst>
      <p:ext uri="{BB962C8B-B14F-4D97-AF65-F5344CB8AC3E}">
        <p14:creationId xmlns:p14="http://schemas.microsoft.com/office/powerpoint/2010/main" val="164325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pos="5193">
          <p15:clr>
            <a:srgbClr val="FBAE40"/>
          </p15:clr>
        </p15:guide>
        <p15:guide id="3" pos="2160" userDrawn="1">
          <p15:clr>
            <a:srgbClr val="FBAE40"/>
          </p15:clr>
        </p15:guide>
        <p15:guide id="4" pos="389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a:stretch>
            <a:fillRect/>
          </a:stretch>
        </p:blipFill>
        <p:spPr>
          <a:xfrm>
            <a:off x="0" y="0"/>
            <a:ext cx="9144793" cy="664522"/>
          </a:xfrm>
          <a:prstGeom prst="rect">
            <a:avLst/>
          </a:prstGeom>
        </p:spPr>
      </p:pic>
      <p:sp>
        <p:nvSpPr>
          <p:cNvPr id="6" name="文本占位符 5"/>
          <p:cNvSpPr>
            <a:spLocks noGrp="1"/>
          </p:cNvSpPr>
          <p:nvPr>
            <p:ph type="body" idx="1"/>
          </p:nvPr>
        </p:nvSpPr>
        <p:spPr>
          <a:xfrm>
            <a:off x="413468" y="1673352"/>
            <a:ext cx="8340421" cy="4999840"/>
          </a:xfrm>
          <a:prstGeom prst="rect">
            <a:avLst/>
          </a:prstGeom>
        </p:spPr>
        <p:txBody>
          <a:bodyPr vert="horz" lIns="91440" tIns="45720" rIns="9144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0" name="矩形 9"/>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18"/>
          <a:stretch>
            <a:fillRect/>
          </a:stretch>
        </p:blipFill>
        <p:spPr>
          <a:xfrm>
            <a:off x="0" y="1231682"/>
            <a:ext cx="9144000" cy="332713"/>
          </a:xfrm>
          <a:prstGeom prst="rect">
            <a:avLst/>
          </a:prstGeom>
        </p:spPr>
      </p:pic>
      <p:sp>
        <p:nvSpPr>
          <p:cNvPr id="4" name="标题占位符 3"/>
          <p:cNvSpPr>
            <a:spLocks noGrp="1"/>
          </p:cNvSpPr>
          <p:nvPr>
            <p:ph type="title"/>
          </p:nvPr>
        </p:nvSpPr>
        <p:spPr>
          <a:xfrm>
            <a:off x="413468" y="863020"/>
            <a:ext cx="8410492" cy="7013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89983661"/>
      </p:ext>
    </p:extLst>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 id="2147483772" r:id="rId4"/>
    <p:sldLayoutId id="2147483779" r:id="rId5"/>
    <p:sldLayoutId id="2147483774" r:id="rId6"/>
    <p:sldLayoutId id="2147483776" r:id="rId7"/>
    <p:sldLayoutId id="2147483777" r:id="rId8"/>
    <p:sldLayoutId id="2147483778" r:id="rId9"/>
    <p:sldLayoutId id="2147483767" r:id="rId10"/>
    <p:sldLayoutId id="2147483780" r:id="rId11"/>
    <p:sldLayoutId id="2147483782" r:id="rId12"/>
    <p:sldLayoutId id="2147483783" r:id="rId13"/>
  </p:sldLayoutIdLst>
  <p:transition spd="med">
    <p:push/>
  </p:transition>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xml"/><Relationship Id="rId5" Type="http://schemas.openxmlformats.org/officeDocument/2006/relationships/image" Target="../media/image45.emf"/><Relationship Id="rId4" Type="http://schemas.openxmlformats.org/officeDocument/2006/relationships/image" Target="../media/image44.emf"/></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emf"/></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6.tmp"/><Relationship Id="rId4" Type="http://schemas.openxmlformats.org/officeDocument/2006/relationships/image" Target="../media/image55.emf"/></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2.xm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6312" y="1438836"/>
            <a:ext cx="8411376" cy="2464653"/>
          </a:xfrm>
        </p:spPr>
        <p:txBody>
          <a:bodyPr/>
          <a:lstStyle/>
          <a:p>
            <a:pPr>
              <a:lnSpc>
                <a:spcPct val="130000"/>
              </a:lnSpc>
            </a:pPr>
            <a:r>
              <a:rPr lang="zh-CN" altLang="en-US" sz="2400" dirty="0" smtClean="0">
                <a:solidFill>
                  <a:schemeClr val="tx1"/>
                </a:solidFill>
              </a:rPr>
              <a:t>重</a:t>
            </a:r>
            <a:r>
              <a:rPr lang="zh-CN" altLang="en-US" sz="2400" dirty="0">
                <a:solidFill>
                  <a:schemeClr val="tx1"/>
                </a:solidFill>
              </a:rPr>
              <a:t>点专</a:t>
            </a:r>
            <a:r>
              <a:rPr lang="zh-CN" altLang="en-US" sz="2400" dirty="0" smtClean="0">
                <a:solidFill>
                  <a:schemeClr val="tx1"/>
                </a:solidFill>
              </a:rPr>
              <a:t>项“基</a:t>
            </a:r>
            <a:r>
              <a:rPr lang="zh-CN" altLang="en-US" sz="2400" dirty="0">
                <a:solidFill>
                  <a:schemeClr val="tx1"/>
                </a:solidFill>
              </a:rPr>
              <a:t>于惰性气体探测器的直接暗物质探测实</a:t>
            </a:r>
            <a:r>
              <a:rPr lang="zh-CN" altLang="en-US" sz="2400" dirty="0" smtClean="0">
                <a:solidFill>
                  <a:schemeClr val="tx1"/>
                </a:solidFill>
              </a:rPr>
              <a:t>验”</a:t>
            </a:r>
            <a:r>
              <a:rPr lang="en-US" altLang="zh-CN" sz="2400" dirty="0" smtClean="0">
                <a:solidFill>
                  <a:schemeClr val="tx1"/>
                </a:solidFill>
              </a:rPr>
              <a:t/>
            </a:r>
            <a:br>
              <a:rPr lang="en-US" altLang="zh-CN" sz="2400" dirty="0" smtClean="0">
                <a:solidFill>
                  <a:schemeClr val="tx1"/>
                </a:solidFill>
              </a:rPr>
            </a:br>
            <a:r>
              <a:rPr lang="zh-CN" altLang="en-US" sz="2400" dirty="0" smtClean="0">
                <a:solidFill>
                  <a:schemeClr val="tx1"/>
                </a:solidFill>
              </a:rPr>
              <a:t>课题二</a:t>
            </a:r>
            <a:r>
              <a:rPr lang="en-US" altLang="zh-CN" sz="2400" dirty="0" smtClean="0"/>
              <a:t/>
            </a:r>
            <a:br>
              <a:rPr lang="en-US" altLang="zh-CN" sz="2400" dirty="0" smtClean="0"/>
            </a:br>
            <a:r>
              <a:rPr lang="zh-CN" altLang="en-US" sz="4000" dirty="0" smtClean="0"/>
              <a:t>用</a:t>
            </a:r>
            <a:r>
              <a:rPr lang="zh-CN" altLang="en-US" sz="4000" dirty="0"/>
              <a:t>于暗物质探测与中微子性质研究的</a:t>
            </a:r>
            <a:r>
              <a:rPr lang="en-US" altLang="zh-CN" sz="4000" dirty="0"/>
              <a:t>200 </a:t>
            </a:r>
            <a:r>
              <a:rPr lang="zh-CN" altLang="en-US" sz="4000" dirty="0"/>
              <a:t>公斤级气</a:t>
            </a:r>
            <a:r>
              <a:rPr lang="zh-CN" altLang="en-US" sz="4000" dirty="0" smtClean="0"/>
              <a:t>体探</a:t>
            </a:r>
            <a:r>
              <a:rPr lang="zh-CN" altLang="en-US" sz="4000" dirty="0"/>
              <a:t>测器研发</a:t>
            </a:r>
            <a:br>
              <a:rPr lang="zh-CN" altLang="en-US" sz="4000" dirty="0"/>
            </a:br>
            <a:endParaRPr lang="zh-CN" altLang="en-US" sz="4000" dirty="0"/>
          </a:p>
        </p:txBody>
      </p:sp>
      <p:sp>
        <p:nvSpPr>
          <p:cNvPr id="3" name="副标题 2"/>
          <p:cNvSpPr>
            <a:spLocks noGrp="1"/>
          </p:cNvSpPr>
          <p:nvPr>
            <p:ph type="subTitle" idx="1"/>
          </p:nvPr>
        </p:nvSpPr>
        <p:spPr>
          <a:xfrm>
            <a:off x="628650" y="3637428"/>
            <a:ext cx="7886700" cy="2247399"/>
          </a:xfrm>
        </p:spPr>
        <p:txBody>
          <a:bodyPr/>
          <a:lstStyle/>
          <a:p>
            <a:pPr marL="0" indent="0">
              <a:buNone/>
            </a:pPr>
            <a:r>
              <a:rPr lang="zh-CN" altLang="en-US" sz="2000" b="1" dirty="0">
                <a:solidFill>
                  <a:schemeClr val="tx1"/>
                </a:solidFill>
              </a:rPr>
              <a:t>韩柯</a:t>
            </a:r>
            <a:r>
              <a:rPr lang="zh-CN" altLang="en-US" sz="2000" b="1" dirty="0" smtClean="0">
                <a:solidFill>
                  <a:schemeClr val="tx1"/>
                </a:solidFill>
              </a:rPr>
              <a:t>，上海交通大学</a:t>
            </a:r>
            <a:endParaRPr lang="en-US" altLang="zh-CN" sz="2000" b="1" dirty="0" smtClean="0">
              <a:solidFill>
                <a:schemeClr val="tx1"/>
              </a:solidFill>
            </a:endParaRPr>
          </a:p>
          <a:p>
            <a:pPr marL="0" indent="0">
              <a:buNone/>
            </a:pPr>
            <a:r>
              <a:rPr lang="en-US" altLang="zh-CN" sz="2000" b="1" dirty="0" smtClean="0">
                <a:solidFill>
                  <a:schemeClr val="tx1"/>
                </a:solidFill>
              </a:rPr>
              <a:t>2018</a:t>
            </a:r>
            <a:r>
              <a:rPr lang="zh-CN" altLang="en-US" sz="2000" b="1" dirty="0" smtClean="0">
                <a:solidFill>
                  <a:schemeClr val="tx1"/>
                </a:solidFill>
              </a:rPr>
              <a:t>年</a:t>
            </a:r>
            <a:r>
              <a:rPr lang="en-US" altLang="zh-CN" sz="2000" b="1" dirty="0">
                <a:solidFill>
                  <a:schemeClr val="tx1"/>
                </a:solidFill>
              </a:rPr>
              <a:t>7</a:t>
            </a:r>
            <a:r>
              <a:rPr lang="zh-CN" altLang="en-US" sz="2000" b="1" dirty="0" smtClean="0">
                <a:solidFill>
                  <a:schemeClr val="tx1"/>
                </a:solidFill>
              </a:rPr>
              <a:t>月</a:t>
            </a:r>
            <a:r>
              <a:rPr lang="en-US" altLang="zh-CN" sz="2000" b="1" dirty="0" smtClean="0">
                <a:solidFill>
                  <a:schemeClr val="tx1"/>
                </a:solidFill>
              </a:rPr>
              <a:t>28</a:t>
            </a:r>
            <a:r>
              <a:rPr lang="zh-CN" altLang="en-US" sz="2000" b="1" dirty="0" smtClean="0">
                <a:solidFill>
                  <a:schemeClr val="tx1"/>
                </a:solidFill>
              </a:rPr>
              <a:t>日</a:t>
            </a:r>
            <a:endParaRPr lang="en-US" altLang="zh-CN" sz="1800" b="1" dirty="0" smtClean="0">
              <a:solidFill>
                <a:schemeClr val="tx1"/>
              </a:solidFill>
            </a:endParaRPr>
          </a:p>
          <a:p>
            <a:pPr marL="0" indent="0">
              <a:buNone/>
            </a:pPr>
            <a:r>
              <a:rPr lang="zh-CN" altLang="en-US" sz="1800" b="1" dirty="0"/>
              <a:t>合作单</a:t>
            </a:r>
            <a:r>
              <a:rPr lang="zh-CN" altLang="en-US" sz="1800" b="1" dirty="0" smtClean="0"/>
              <a:t>位：北京大学 中国原子能科学研究院</a:t>
            </a:r>
            <a:endParaRPr lang="en-US" altLang="zh-CN" sz="1800" b="1" dirty="0" smtClean="0"/>
          </a:p>
        </p:txBody>
      </p:sp>
      <p:pic>
        <p:nvPicPr>
          <p:cNvPr id="4" name="图片 3"/>
          <p:cNvPicPr>
            <a:picLocks noChangeAspect="1"/>
          </p:cNvPicPr>
          <p:nvPr/>
        </p:nvPicPr>
        <p:blipFill>
          <a:blip r:embed="rId2"/>
          <a:stretch>
            <a:fillRect/>
          </a:stretch>
        </p:blipFill>
        <p:spPr>
          <a:xfrm>
            <a:off x="0" y="0"/>
            <a:ext cx="9144793" cy="664522"/>
          </a:xfrm>
          <a:prstGeom prst="rect">
            <a:avLst/>
          </a:prstGeom>
        </p:spPr>
      </p:pic>
      <p:pic>
        <p:nvPicPr>
          <p:cNvPr id="5" name="图片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8373" y="5910953"/>
            <a:ext cx="778704" cy="778704"/>
          </a:xfrm>
          <a:prstGeom prst="rect">
            <a:avLst/>
          </a:prstGeom>
        </p:spPr>
      </p:pic>
      <p:pic>
        <p:nvPicPr>
          <p:cNvPr id="1026" name="Picture 2" descr="http://www.ciae.ac.cn/images/ciae_title1.jpg"/>
          <p:cNvPicPr>
            <a:picLocks noChangeAspect="1" noChangeArrowheads="1"/>
          </p:cNvPicPr>
          <p:nvPr/>
        </p:nvPicPr>
        <p:blipFill rotWithShape="1">
          <a:blip r:embed="rId6">
            <a:extLst>
              <a:ext uri="{28A0092B-C50C-407E-A947-70E740481C1C}">
                <a14:useLocalDpi xmlns:a14="http://schemas.microsoft.com/office/drawing/2010/main" val="0"/>
              </a:ext>
            </a:extLst>
          </a:blip>
          <a:srcRect r="68070"/>
          <a:stretch/>
        </p:blipFill>
        <p:spPr bwMode="auto">
          <a:xfrm>
            <a:off x="4665954" y="5966170"/>
            <a:ext cx="2133793" cy="66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30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0" y="3226017"/>
            <a:ext cx="4572000" cy="3429000"/>
          </a:xfrm>
        </p:spPr>
      </p:pic>
      <p:sp>
        <p:nvSpPr>
          <p:cNvPr id="2" name="Title 1"/>
          <p:cNvSpPr>
            <a:spLocks noGrp="1"/>
          </p:cNvSpPr>
          <p:nvPr>
            <p:ph type="title"/>
          </p:nvPr>
        </p:nvSpPr>
        <p:spPr/>
        <p:txBody>
          <a:bodyPr/>
          <a:lstStyle/>
          <a:p>
            <a:r>
              <a:rPr lang="en-US" dirty="0" smtClean="0"/>
              <a:t>From MM films to SR2M</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103" b="21771"/>
          <a:stretch/>
        </p:blipFill>
        <p:spPr>
          <a:xfrm>
            <a:off x="-3600" y="762000"/>
            <a:ext cx="4575600" cy="2372221"/>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2222"/>
          <a:stretch/>
        </p:blipFill>
        <p:spPr>
          <a:xfrm>
            <a:off x="4572000" y="762000"/>
            <a:ext cx="4572000" cy="3352800"/>
          </a:xfrm>
          <a:prstGeom prst="rect">
            <a:avLst/>
          </a:prstGeom>
        </p:spPr>
      </p:pic>
      <p:grpSp>
        <p:nvGrpSpPr>
          <p:cNvPr id="14" name="Group 13"/>
          <p:cNvGrpSpPr/>
          <p:nvPr/>
        </p:nvGrpSpPr>
        <p:grpSpPr>
          <a:xfrm>
            <a:off x="4575600" y="4114800"/>
            <a:ext cx="4568400" cy="2501900"/>
            <a:chOff x="45083" y="1129068"/>
            <a:chExt cx="9089173" cy="5745865"/>
          </a:xfrm>
        </p:grpSpPr>
        <p:pic>
          <p:nvPicPr>
            <p:cNvPr id="11" name="Content Placeholder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8384" y="1158625"/>
              <a:ext cx="4287232" cy="5716308"/>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4815" r="31296"/>
            <a:stretch/>
          </p:blipFill>
          <p:spPr>
            <a:xfrm>
              <a:off x="45083" y="1158625"/>
              <a:ext cx="2284731" cy="5652942"/>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32777" r="17223" b="10226"/>
            <a:stretch/>
          </p:blipFill>
          <p:spPr>
            <a:xfrm>
              <a:off x="6778844" y="1129068"/>
              <a:ext cx="2355412" cy="5638800"/>
            </a:xfrm>
            <a:prstGeom prst="rect">
              <a:avLst/>
            </a:prstGeom>
          </p:spPr>
        </p:pic>
      </p:grpSp>
    </p:spTree>
    <p:extLst>
      <p:ext uri="{BB962C8B-B14F-4D97-AF65-F5344CB8AC3E}">
        <p14:creationId xmlns:p14="http://schemas.microsoft.com/office/powerpoint/2010/main" val="2305309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TPC </a:t>
            </a:r>
            <a:r>
              <a:rPr lang="zh-CN" altLang="en-US" dirty="0"/>
              <a:t>场</a:t>
            </a:r>
            <a:r>
              <a:rPr lang="zh-CN" altLang="en-US" dirty="0" smtClean="0"/>
              <a:t>笼（</a:t>
            </a:r>
            <a:r>
              <a:rPr lang="en-US" altLang="zh-CN" dirty="0" smtClean="0"/>
              <a:t>field cage</a:t>
            </a:r>
            <a:r>
              <a:rPr lang="zh-CN" alt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19" y="4114449"/>
            <a:ext cx="2850476" cy="2204856"/>
          </a:xfrm>
          <a:prstGeom prst="rect">
            <a:avLst/>
          </a:prstGeom>
        </p:spPr>
      </p:pic>
      <p:sp>
        <p:nvSpPr>
          <p:cNvPr id="5" name="Content Placeholder 2"/>
          <p:cNvSpPr txBox="1">
            <a:spLocks/>
          </p:cNvSpPr>
          <p:nvPr/>
        </p:nvSpPr>
        <p:spPr>
          <a:xfrm>
            <a:off x="494023" y="1713539"/>
            <a:ext cx="8372163" cy="29884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zh-CN" altLang="en-US" sz="2000" dirty="0"/>
              <a:t>成熟技</a:t>
            </a:r>
            <a:r>
              <a:rPr lang="zh-CN" altLang="en-US" sz="2000" dirty="0" smtClean="0"/>
              <a:t>术：铜整场圈</a:t>
            </a:r>
            <a:r>
              <a:rPr lang="en-US" altLang="zh-CN" sz="2000" dirty="0" smtClean="0"/>
              <a:t>+</a:t>
            </a:r>
            <a:r>
              <a:rPr lang="zh-CN" altLang="en-US" sz="2000" dirty="0" smtClean="0"/>
              <a:t>外围特氟龙（有机玻璃）</a:t>
            </a:r>
            <a:endParaRPr lang="en-US" altLang="zh-CN" sz="2000" dirty="0" smtClean="0"/>
          </a:p>
          <a:p>
            <a:pPr lvl="1"/>
            <a:r>
              <a:rPr lang="zh-CN" altLang="en-US" sz="1800" dirty="0" smtClean="0"/>
              <a:t>特氟龙作为绝缘介质，同时还可以把</a:t>
            </a:r>
            <a:r>
              <a:rPr lang="en-US" altLang="zh-CN" sz="1800" baseline="30000" dirty="0" smtClean="0"/>
              <a:t>136</a:t>
            </a:r>
            <a:r>
              <a:rPr lang="en-US" altLang="zh-CN" sz="1800" dirty="0" smtClean="0"/>
              <a:t>Xe</a:t>
            </a:r>
            <a:r>
              <a:rPr lang="zh-CN" altLang="en-US" sz="1800" dirty="0" smtClean="0"/>
              <a:t>排除在探测器死区外</a:t>
            </a:r>
            <a:endParaRPr lang="en-US" altLang="zh-CN" sz="1800" dirty="0" smtClean="0"/>
          </a:p>
          <a:p>
            <a:r>
              <a:rPr lang="zh-CN" altLang="en-US" sz="2000" dirty="0" smtClean="0"/>
              <a:t>新技术：有机玻璃上镀电阻性膜（比方说</a:t>
            </a:r>
            <a:r>
              <a:rPr lang="en-US" altLang="zh-CN" sz="2000" dirty="0" smtClean="0"/>
              <a:t>Diamond Like Carbon</a:t>
            </a:r>
            <a:r>
              <a:rPr lang="zh-CN" altLang="en-US" sz="2000" dirty="0" smtClean="0"/>
              <a:t>）</a:t>
            </a:r>
            <a:endParaRPr lang="en-US" altLang="zh-CN" sz="2000" dirty="0" smtClean="0"/>
          </a:p>
          <a:p>
            <a:pPr lvl="1"/>
            <a:r>
              <a:rPr lang="zh-CN" altLang="en-US" sz="1800" dirty="0" smtClean="0"/>
              <a:t>简化安装难度</a:t>
            </a:r>
            <a:endParaRPr lang="en-US" altLang="zh-CN" sz="1800" dirty="0" smtClean="0"/>
          </a:p>
          <a:p>
            <a:pPr lvl="1"/>
            <a:r>
              <a:rPr lang="zh-CN" altLang="en-US" sz="1800" dirty="0"/>
              <a:t>合</a:t>
            </a:r>
            <a:r>
              <a:rPr lang="zh-CN" altLang="en-US" sz="1800" dirty="0" smtClean="0"/>
              <a:t>作单位（</a:t>
            </a:r>
            <a:r>
              <a:rPr lang="en-US" altLang="zh-CN" sz="1800" dirty="0" smtClean="0"/>
              <a:t>SUT</a:t>
            </a:r>
            <a:r>
              <a:rPr lang="zh-CN" altLang="en-US" sz="1800" dirty="0" smtClean="0"/>
              <a:t>）已经开始测试小面积</a:t>
            </a:r>
            <a:r>
              <a:rPr lang="en-US" altLang="zh-CN" sz="1800" dirty="0" smtClean="0"/>
              <a:t>DLC</a:t>
            </a:r>
          </a:p>
        </p:txBody>
      </p:sp>
      <p:sp>
        <p:nvSpPr>
          <p:cNvPr id="6" name="TextBox 5"/>
          <p:cNvSpPr txBox="1"/>
          <p:nvPr/>
        </p:nvSpPr>
        <p:spPr>
          <a:xfrm>
            <a:off x="1704806" y="6319305"/>
            <a:ext cx="1107996" cy="369332"/>
          </a:xfrm>
          <a:prstGeom prst="rect">
            <a:avLst/>
          </a:prstGeom>
          <a:noFill/>
        </p:spPr>
        <p:txBody>
          <a:bodyPr wrap="none" rtlCol="0">
            <a:spAutoFit/>
          </a:bodyPr>
          <a:lstStyle/>
          <a:p>
            <a:r>
              <a:rPr lang="zh-CN" altLang="en-US" dirty="0">
                <a:latin typeface="Microsoft YaHei" panose="020B0503020204020204" pitchFamily="34" charset="-122"/>
                <a:ea typeface="Microsoft YaHei" panose="020B0503020204020204" pitchFamily="34" charset="-122"/>
                <a:cs typeface="Arial" panose="020B0604020202020204" pitchFamily="34" charset="0"/>
              </a:rPr>
              <a:t>原</a:t>
            </a:r>
            <a:r>
              <a:rPr lang="zh-CN" altLang="en-US" dirty="0" smtClean="0">
                <a:latin typeface="Microsoft YaHei" panose="020B0503020204020204" pitchFamily="34" charset="-122"/>
                <a:ea typeface="Microsoft YaHei" panose="020B0503020204020204" pitchFamily="34" charset="-122"/>
                <a:cs typeface="Arial" panose="020B0604020202020204" pitchFamily="34" charset="0"/>
              </a:rPr>
              <a:t>型设计</a:t>
            </a:r>
            <a:endParaRPr lang="en-US" dirty="0">
              <a:latin typeface="Microsoft YaHei" panose="020B0503020204020204" pitchFamily="34" charset="-122"/>
              <a:ea typeface="Microsoft YaHei" panose="020B0503020204020204" pitchFamily="34" charset="-122"/>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169" y="3981071"/>
            <a:ext cx="3556382" cy="2667286"/>
          </a:xfrm>
          <a:prstGeom prst="rect">
            <a:avLst/>
          </a:prstGeom>
        </p:spPr>
      </p:pic>
    </p:spTree>
    <p:extLst>
      <p:ext uri="{BB962C8B-B14F-4D97-AF65-F5344CB8AC3E}">
        <p14:creationId xmlns:p14="http://schemas.microsoft.com/office/powerpoint/2010/main" val="328426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94025" y="1685678"/>
            <a:ext cx="8372163" cy="2049826"/>
          </a:xfrm>
        </p:spPr>
        <p:txBody>
          <a:bodyPr>
            <a:normAutofit/>
          </a:bodyPr>
          <a:lstStyle/>
          <a:p>
            <a:r>
              <a:rPr lang="zh-CN" altLang="en-US" dirty="0" smtClean="0"/>
              <a:t>设计建设完成</a:t>
            </a:r>
            <a:r>
              <a:rPr lang="zh-CN" altLang="en-US" dirty="0"/>
              <a:t>：</a:t>
            </a:r>
            <a:r>
              <a:rPr lang="zh-CN" altLang="en-US" dirty="0" smtClean="0"/>
              <a:t>基于</a:t>
            </a:r>
            <a:r>
              <a:rPr lang="en-US" altLang="zh-CN" dirty="0" smtClean="0"/>
              <a:t>PandaX-II</a:t>
            </a:r>
            <a:r>
              <a:rPr lang="zh-CN" altLang="en-US" dirty="0" smtClean="0"/>
              <a:t>一期和二期的成功经验</a:t>
            </a:r>
            <a:endParaRPr lang="en-US" altLang="zh-CN" dirty="0" smtClean="0"/>
          </a:p>
          <a:p>
            <a:r>
              <a:rPr lang="zh-CN" altLang="en-US" dirty="0"/>
              <a:t>应用</a:t>
            </a:r>
            <a:r>
              <a:rPr lang="zh-CN" altLang="en-US" dirty="0" smtClean="0"/>
              <a:t>于原型探测器</a:t>
            </a:r>
            <a:endParaRPr lang="en-US" altLang="zh-CN" dirty="0" smtClean="0"/>
          </a:p>
          <a:p>
            <a:r>
              <a:rPr lang="zh-CN" altLang="en-US" dirty="0"/>
              <a:t>分别利用常温和高温气体纯化</a:t>
            </a:r>
            <a:r>
              <a:rPr lang="zh-CN" altLang="en-US" dirty="0" smtClean="0"/>
              <a:t>器提纯三</a:t>
            </a:r>
            <a:r>
              <a:rPr lang="zh-CN" altLang="en-US" dirty="0"/>
              <a:t>甲胺和氙</a:t>
            </a:r>
            <a:r>
              <a:rPr lang="zh-CN" altLang="en-US" dirty="0" smtClean="0"/>
              <a:t>气</a:t>
            </a:r>
            <a:endParaRPr lang="en-US" dirty="0"/>
          </a:p>
        </p:txBody>
      </p:sp>
      <p:sp>
        <p:nvSpPr>
          <p:cNvPr id="4" name="Title 3"/>
          <p:cNvSpPr>
            <a:spLocks noGrp="1"/>
          </p:cNvSpPr>
          <p:nvPr>
            <p:ph type="title"/>
          </p:nvPr>
        </p:nvSpPr>
        <p:spPr/>
        <p:txBody>
          <a:bodyPr/>
          <a:lstStyle/>
          <a:p>
            <a:r>
              <a:rPr lang="zh-CN" altLang="en-US" dirty="0" smtClean="0"/>
              <a:t>高压气体循环提纯系统</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591855" y="3735504"/>
            <a:ext cx="4106096" cy="2871672"/>
          </a:xfrm>
          <a:prstGeom prst="rect">
            <a:avLst/>
          </a:prstGeom>
        </p:spPr>
      </p:pic>
      <p:pic>
        <p:nvPicPr>
          <p:cNvPr id="2" name="Picture 1"/>
          <p:cNvPicPr>
            <a:picLocks noChangeAspect="1"/>
          </p:cNvPicPr>
          <p:nvPr/>
        </p:nvPicPr>
        <p:blipFill>
          <a:blip r:embed="rId3"/>
          <a:stretch>
            <a:fillRect/>
          </a:stretch>
        </p:blipFill>
        <p:spPr>
          <a:xfrm>
            <a:off x="154675" y="3490733"/>
            <a:ext cx="4403677" cy="3168976"/>
          </a:xfrm>
          <a:prstGeom prst="rect">
            <a:avLst/>
          </a:prstGeom>
        </p:spPr>
      </p:pic>
    </p:spTree>
    <p:extLst>
      <p:ext uri="{BB962C8B-B14F-4D97-AF65-F5344CB8AC3E}">
        <p14:creationId xmlns:p14="http://schemas.microsoft.com/office/powerpoint/2010/main" val="1522544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702" y="4963275"/>
            <a:ext cx="2751534" cy="16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stretch>
            <a:fillRect/>
          </a:stretch>
        </p:blipFill>
        <p:spPr>
          <a:xfrm>
            <a:off x="6357054" y="4620344"/>
            <a:ext cx="2786946" cy="1988792"/>
          </a:xfrm>
          <a:prstGeom prst="rect">
            <a:avLst/>
          </a:prstGeom>
        </p:spPr>
      </p:pic>
      <p:sp>
        <p:nvSpPr>
          <p:cNvPr id="16" name="Rectangle 15"/>
          <p:cNvSpPr/>
          <p:nvPr/>
        </p:nvSpPr>
        <p:spPr>
          <a:xfrm>
            <a:off x="6614026" y="5771225"/>
            <a:ext cx="1656517" cy="307777"/>
          </a:xfrm>
          <a:prstGeom prst="rect">
            <a:avLst/>
          </a:prstGeom>
        </p:spPr>
        <p:txBody>
          <a:bodyPr wrap="square">
            <a:spAutoFit/>
          </a:bodyPr>
          <a:lstStyle/>
          <a:p>
            <a:r>
              <a:rPr lang="en-US" sz="1400" dirty="0"/>
              <a:t>Figure of Merit</a:t>
            </a:r>
          </a:p>
        </p:txBody>
      </p:sp>
      <p:pic>
        <p:nvPicPr>
          <p:cNvPr id="11" name="Picture 10"/>
          <p:cNvPicPr>
            <a:picLocks noChangeAspect="1"/>
          </p:cNvPicPr>
          <p:nvPr/>
        </p:nvPicPr>
        <p:blipFill rotWithShape="1">
          <a:blip r:embed="rId4"/>
          <a:srcRect b="59539"/>
          <a:stretch/>
        </p:blipFill>
        <p:spPr>
          <a:xfrm>
            <a:off x="2111444" y="4945039"/>
            <a:ext cx="1661258" cy="1664097"/>
          </a:xfrm>
          <a:prstGeom prst="rect">
            <a:avLst/>
          </a:prstGeom>
        </p:spPr>
      </p:pic>
      <p:sp>
        <p:nvSpPr>
          <p:cNvPr id="3" name="Content Placeholder 2"/>
          <p:cNvSpPr>
            <a:spLocks noGrp="1"/>
          </p:cNvSpPr>
          <p:nvPr>
            <p:ph sz="quarter" idx="10"/>
          </p:nvPr>
        </p:nvSpPr>
        <p:spPr>
          <a:xfrm>
            <a:off x="494025" y="1685678"/>
            <a:ext cx="8586285" cy="2240777"/>
          </a:xfrm>
        </p:spPr>
        <p:txBody>
          <a:bodyPr>
            <a:normAutofit fontScale="92500" lnSpcReduction="10000"/>
          </a:bodyPr>
          <a:lstStyle/>
          <a:p>
            <a:r>
              <a:rPr lang="zh-CN" altLang="en-US" dirty="0" smtClean="0"/>
              <a:t>基于</a:t>
            </a:r>
            <a:r>
              <a:rPr lang="en-US" altLang="zh-CN" dirty="0" smtClean="0"/>
              <a:t>GEANT4</a:t>
            </a:r>
            <a:r>
              <a:rPr lang="zh-CN" altLang="en-US" dirty="0" smtClean="0"/>
              <a:t>的两</a:t>
            </a:r>
            <a:r>
              <a:rPr lang="zh-CN" altLang="en-US" dirty="0"/>
              <a:t>套模拟程序：</a:t>
            </a:r>
            <a:r>
              <a:rPr lang="en-US" altLang="zh-CN" dirty="0"/>
              <a:t>RestG4</a:t>
            </a:r>
            <a:r>
              <a:rPr lang="zh-CN" altLang="en-US" dirty="0"/>
              <a:t>和</a:t>
            </a:r>
            <a:r>
              <a:rPr lang="en-US" altLang="zh-CN" dirty="0" err="1" smtClean="0"/>
              <a:t>BambooMC</a:t>
            </a:r>
            <a:r>
              <a:rPr lang="zh-CN" altLang="en-US" dirty="0" smtClean="0"/>
              <a:t>分</a:t>
            </a:r>
            <a:r>
              <a:rPr lang="zh-CN" altLang="en-US" dirty="0"/>
              <a:t>别重现了探测器和屏蔽体的绝大多数的特</a:t>
            </a:r>
            <a:r>
              <a:rPr lang="zh-CN" altLang="en-US" dirty="0" smtClean="0"/>
              <a:t>性</a:t>
            </a:r>
            <a:endParaRPr lang="en-US" altLang="zh-CN" dirty="0" smtClean="0"/>
          </a:p>
          <a:p>
            <a:r>
              <a:rPr lang="zh-CN" altLang="en-US" dirty="0" smtClean="0"/>
              <a:t>利</a:t>
            </a:r>
            <a:r>
              <a:rPr lang="zh-CN" altLang="en-US" dirty="0"/>
              <a:t>用粒子径迹对信号和本底进行鉴</a:t>
            </a:r>
            <a:r>
              <a:rPr lang="zh-CN" altLang="en-US" dirty="0" smtClean="0"/>
              <a:t>别：双贝塔事件的双布</a:t>
            </a:r>
            <a:r>
              <a:rPr lang="zh-CN" altLang="en-US" dirty="0"/>
              <a:t>拉格</a:t>
            </a:r>
            <a:r>
              <a:rPr lang="zh-CN" altLang="en-US" dirty="0" smtClean="0"/>
              <a:t>峰</a:t>
            </a:r>
            <a:endParaRPr lang="en-US" altLang="zh-CN" dirty="0" smtClean="0"/>
          </a:p>
          <a:p>
            <a:pPr lvl="1"/>
            <a:r>
              <a:rPr lang="zh-CN" altLang="en-US" dirty="0"/>
              <a:t>常</a:t>
            </a:r>
            <a:r>
              <a:rPr lang="zh-CN" altLang="en-US" dirty="0" smtClean="0"/>
              <a:t>规能量“团簇”模型计算</a:t>
            </a:r>
            <a:endParaRPr lang="en-US" altLang="zh-CN" dirty="0" smtClean="0"/>
          </a:p>
          <a:p>
            <a:pPr lvl="1"/>
            <a:r>
              <a:rPr lang="zh-CN" altLang="en-US" dirty="0"/>
              <a:t>利</a:t>
            </a:r>
            <a:r>
              <a:rPr lang="zh-CN" altLang="en-US" dirty="0" smtClean="0"/>
              <a:t>用卷积神经网络深度学习</a:t>
            </a:r>
            <a:r>
              <a:rPr lang="en-US" altLang="zh-CN" dirty="0" smtClean="0"/>
              <a:t> (</a:t>
            </a:r>
            <a:r>
              <a:rPr lang="en-US" dirty="0" smtClean="0">
                <a:solidFill>
                  <a:srgbClr val="FF0000"/>
                </a:solidFill>
              </a:rPr>
              <a:t>H</a:t>
            </a:r>
            <a:r>
              <a:rPr lang="en-US" dirty="0">
                <a:solidFill>
                  <a:srgbClr val="FF0000"/>
                </a:solidFill>
              </a:rPr>
              <a:t>. Qiao, et al </a:t>
            </a:r>
            <a:r>
              <a:rPr lang="en-US" dirty="0" smtClean="0">
                <a:solidFill>
                  <a:srgbClr val="FF0000"/>
                </a:solidFill>
              </a:rPr>
              <a:t>arXiv:1802.03489</a:t>
            </a:r>
            <a:r>
              <a:rPr lang="en-US" dirty="0"/>
              <a:t>)</a:t>
            </a:r>
            <a:endParaRPr lang="en-US" altLang="zh-CN" dirty="0" smtClean="0"/>
          </a:p>
          <a:p>
            <a:endParaRPr lang="en-US" dirty="0"/>
          </a:p>
        </p:txBody>
      </p:sp>
      <p:sp>
        <p:nvSpPr>
          <p:cNvPr id="2" name="Title 1"/>
          <p:cNvSpPr>
            <a:spLocks noGrp="1"/>
          </p:cNvSpPr>
          <p:nvPr>
            <p:ph type="title"/>
          </p:nvPr>
        </p:nvSpPr>
        <p:spPr/>
        <p:txBody>
          <a:bodyPr/>
          <a:lstStyle/>
          <a:p>
            <a:r>
              <a:rPr lang="zh-CN" altLang="en-US" dirty="0" smtClean="0"/>
              <a:t>本底研究</a:t>
            </a:r>
            <a:endParaRPr lang="en-US"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8401" r="47522" b="-1485"/>
          <a:stretch/>
        </p:blipFill>
        <p:spPr>
          <a:xfrm>
            <a:off x="166293" y="3902926"/>
            <a:ext cx="1730014" cy="1628079"/>
          </a:xfrm>
          <a:prstGeom prst="rect">
            <a:avLst/>
          </a:prstGeom>
        </p:spPr>
      </p:pic>
      <p:cxnSp>
        <p:nvCxnSpPr>
          <p:cNvPr id="14" name="Straight Arrow Connector 13"/>
          <p:cNvCxnSpPr/>
          <p:nvPr/>
        </p:nvCxnSpPr>
        <p:spPr>
          <a:xfrm>
            <a:off x="1989816" y="5364522"/>
            <a:ext cx="379141" cy="36129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3375721" y="5649559"/>
            <a:ext cx="387778" cy="53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5611888" y="5333151"/>
            <a:ext cx="693378" cy="111394"/>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66405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l="21001" t="30000" r="20662" b="25000"/>
          <a:stretch/>
        </p:blipFill>
        <p:spPr>
          <a:xfrm>
            <a:off x="5461000" y="2809800"/>
            <a:ext cx="3683000" cy="1988820"/>
          </a:xfrm>
          <a:prstGeom prst="rect">
            <a:avLst/>
          </a:prstGeom>
        </p:spPr>
      </p:pic>
      <p:sp>
        <p:nvSpPr>
          <p:cNvPr id="23" name="Freeform 22"/>
          <p:cNvSpPr/>
          <p:nvPr/>
        </p:nvSpPr>
        <p:spPr>
          <a:xfrm>
            <a:off x="6290733" y="3957033"/>
            <a:ext cx="2097162" cy="1282700"/>
          </a:xfrm>
          <a:custGeom>
            <a:avLst/>
            <a:gdLst>
              <a:gd name="connsiteX0" fmla="*/ 2091267 w 2097162"/>
              <a:gd name="connsiteY0" fmla="*/ 0 h 1207424"/>
              <a:gd name="connsiteX1" fmla="*/ 1786467 w 2097162"/>
              <a:gd name="connsiteY1" fmla="*/ 1206500 h 1207424"/>
              <a:gd name="connsiteX2" fmla="*/ 88900 w 2097162"/>
              <a:gd name="connsiteY2" fmla="*/ 215900 h 1207424"/>
              <a:gd name="connsiteX3" fmla="*/ 88900 w 2097162"/>
              <a:gd name="connsiteY3" fmla="*/ 215900 h 1207424"/>
              <a:gd name="connsiteX4" fmla="*/ 0 w 2097162"/>
              <a:gd name="connsiteY4" fmla="*/ 135467 h 120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162" h="1207424">
                <a:moveTo>
                  <a:pt x="2091267" y="0"/>
                </a:moveTo>
                <a:cubicBezTo>
                  <a:pt x="2105731" y="585258"/>
                  <a:pt x="2120195" y="1170517"/>
                  <a:pt x="1786467" y="1206500"/>
                </a:cubicBezTo>
                <a:cubicBezTo>
                  <a:pt x="1452739" y="1242483"/>
                  <a:pt x="88900" y="215900"/>
                  <a:pt x="88900" y="215900"/>
                </a:cubicBezTo>
                <a:lnTo>
                  <a:pt x="88900" y="215900"/>
                </a:lnTo>
                <a:lnTo>
                  <a:pt x="0" y="135467"/>
                </a:lnTo>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005233" y="5201633"/>
            <a:ext cx="152400" cy="76200"/>
          </a:xfrm>
          <a:prstGeom prst="rect">
            <a:avLst/>
          </a:prstGeom>
          <a:solidFill>
            <a:srgbClr val="0D5CAE"/>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8293100" y="4934933"/>
            <a:ext cx="152400" cy="2667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7693628" y="5201633"/>
            <a:ext cx="214240" cy="876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6210300" y="3990900"/>
            <a:ext cx="2188633" cy="2002507"/>
          </a:xfrm>
          <a:custGeom>
            <a:avLst/>
            <a:gdLst>
              <a:gd name="connsiteX0" fmla="*/ 2188633 w 2188633"/>
              <a:gd name="connsiteY0" fmla="*/ 0 h 2002507"/>
              <a:gd name="connsiteX1" fmla="*/ 1176867 w 2188633"/>
              <a:gd name="connsiteY1" fmla="*/ 2002366 h 2002507"/>
              <a:gd name="connsiteX2" fmla="*/ 63500 w 2188633"/>
              <a:gd name="connsiteY2" fmla="*/ 114300 h 2002507"/>
              <a:gd name="connsiteX3" fmla="*/ 63500 w 2188633"/>
              <a:gd name="connsiteY3" fmla="*/ 114300 h 2002507"/>
              <a:gd name="connsiteX4" fmla="*/ 0 w 2188633"/>
              <a:gd name="connsiteY4" fmla="*/ 55033 h 2002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633" h="2002507">
                <a:moveTo>
                  <a:pt x="2188633" y="0"/>
                </a:moveTo>
                <a:cubicBezTo>
                  <a:pt x="1859844" y="991658"/>
                  <a:pt x="1531056" y="1983316"/>
                  <a:pt x="1176867" y="2002366"/>
                </a:cubicBezTo>
                <a:cubicBezTo>
                  <a:pt x="822678" y="2021416"/>
                  <a:pt x="63500" y="114300"/>
                  <a:pt x="63500" y="114300"/>
                </a:cubicBezTo>
                <a:lnTo>
                  <a:pt x="63500" y="114300"/>
                </a:lnTo>
                <a:lnTo>
                  <a:pt x="0" y="55033"/>
                </a:lnTo>
              </a:path>
            </a:pathLst>
          </a:custGeom>
          <a:noFill/>
          <a:ln w="28575">
            <a:solidFill>
              <a:srgbClr val="2E9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226300" y="5956014"/>
            <a:ext cx="304800" cy="45719"/>
          </a:xfrm>
          <a:prstGeom prst="rect">
            <a:avLst/>
          </a:prstGeom>
          <a:solidFill>
            <a:srgbClr val="2E962E"/>
          </a:solidFill>
          <a:ln>
            <a:solidFill>
              <a:srgbClr val="2E9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8293100" y="5248200"/>
            <a:ext cx="609600" cy="369332"/>
          </a:xfrm>
          <a:prstGeom prst="rect">
            <a:avLst/>
          </a:prstGeom>
          <a:noFill/>
        </p:spPr>
        <p:txBody>
          <a:bodyPr wrap="square" rtlCol="0">
            <a:spAutoFit/>
          </a:bodyPr>
          <a:lstStyle/>
          <a:p>
            <a:r>
              <a:rPr lang="en-US" baseline="30000" dirty="0" smtClean="0">
                <a:solidFill>
                  <a:srgbClr val="FF0000"/>
                </a:solidFill>
              </a:rPr>
              <a:t>55</a:t>
            </a:r>
            <a:r>
              <a:rPr lang="en-US" dirty="0" smtClean="0">
                <a:solidFill>
                  <a:srgbClr val="FF0000"/>
                </a:solidFill>
              </a:rPr>
              <a:t>Fe</a:t>
            </a:r>
            <a:endParaRPr lang="en-US" dirty="0">
              <a:solidFill>
                <a:srgbClr val="FF0000"/>
              </a:solidFill>
            </a:endParaRPr>
          </a:p>
        </p:txBody>
      </p:sp>
      <p:sp>
        <p:nvSpPr>
          <p:cNvPr id="30" name="TextBox 29"/>
          <p:cNvSpPr txBox="1"/>
          <p:nvPr/>
        </p:nvSpPr>
        <p:spPr>
          <a:xfrm>
            <a:off x="6951133" y="6043546"/>
            <a:ext cx="1752599" cy="369332"/>
          </a:xfrm>
          <a:prstGeom prst="rect">
            <a:avLst/>
          </a:prstGeom>
          <a:noFill/>
        </p:spPr>
        <p:txBody>
          <a:bodyPr wrap="square" rtlCol="0">
            <a:spAutoFit/>
          </a:bodyPr>
          <a:lstStyle/>
          <a:p>
            <a:r>
              <a:rPr lang="en-US" dirty="0" smtClean="0">
                <a:solidFill>
                  <a:srgbClr val="2E962E"/>
                </a:solidFill>
              </a:rPr>
              <a:t>Shielded </a:t>
            </a:r>
            <a:r>
              <a:rPr lang="en-US" baseline="30000" dirty="0" smtClean="0">
                <a:solidFill>
                  <a:srgbClr val="2E962E"/>
                </a:solidFill>
              </a:rPr>
              <a:t>241</a:t>
            </a:r>
            <a:r>
              <a:rPr lang="en-US" dirty="0" smtClean="0">
                <a:solidFill>
                  <a:srgbClr val="2E962E"/>
                </a:solidFill>
              </a:rPr>
              <a:t>Am</a:t>
            </a:r>
            <a:endParaRPr lang="en-US" dirty="0">
              <a:solidFill>
                <a:srgbClr val="2E962E"/>
              </a:solidFill>
            </a:endParaRPr>
          </a:p>
        </p:txBody>
      </p:sp>
      <p:sp>
        <p:nvSpPr>
          <p:cNvPr id="3" name="Content Placeholder 2"/>
          <p:cNvSpPr>
            <a:spLocks noGrp="1"/>
          </p:cNvSpPr>
          <p:nvPr>
            <p:ph sz="quarter" idx="10"/>
          </p:nvPr>
        </p:nvSpPr>
        <p:spPr>
          <a:xfrm>
            <a:off x="494025" y="1685678"/>
            <a:ext cx="5353675" cy="1704293"/>
          </a:xfrm>
        </p:spPr>
        <p:txBody>
          <a:bodyPr>
            <a:normAutofit fontScale="70000" lnSpcReduction="20000"/>
          </a:bodyPr>
          <a:lstStyle/>
          <a:p>
            <a:pPr>
              <a:spcBef>
                <a:spcPts val="1200"/>
              </a:spcBef>
            </a:pPr>
            <a:r>
              <a:rPr lang="en-US" dirty="0"/>
              <a:t>10</a:t>
            </a:r>
            <a:r>
              <a:rPr lang="zh-CN" altLang="en-US" dirty="0"/>
              <a:t>个大气压下可以容纳</a:t>
            </a:r>
            <a:r>
              <a:rPr lang="en-US" altLang="zh-CN" dirty="0"/>
              <a:t>16</a:t>
            </a:r>
            <a:r>
              <a:rPr lang="zh-CN" altLang="en-US" dirty="0"/>
              <a:t>公斤氙气</a:t>
            </a:r>
            <a:r>
              <a:rPr lang="zh-CN" altLang="en-US" dirty="0" smtClean="0"/>
              <a:t>（有</a:t>
            </a:r>
            <a:r>
              <a:rPr lang="zh-CN" altLang="en-US" dirty="0"/>
              <a:t>效质量）</a:t>
            </a:r>
            <a:endParaRPr lang="en-US" altLang="zh-CN" dirty="0"/>
          </a:p>
          <a:p>
            <a:pPr>
              <a:spcBef>
                <a:spcPts val="1200"/>
              </a:spcBef>
            </a:pPr>
            <a:r>
              <a:rPr lang="zh-CN" altLang="en-US" dirty="0"/>
              <a:t>用于研究</a:t>
            </a:r>
            <a:r>
              <a:rPr lang="en-US" altLang="zh-CN" dirty="0"/>
              <a:t>Micromegas</a:t>
            </a:r>
            <a:r>
              <a:rPr lang="zh-CN" altLang="en-US" dirty="0"/>
              <a:t>模块的能量，空间分辨率</a:t>
            </a:r>
            <a:endParaRPr lang="en-US" altLang="zh-CN" dirty="0"/>
          </a:p>
          <a:p>
            <a:pPr>
              <a:spcBef>
                <a:spcPts val="1200"/>
              </a:spcBef>
            </a:pPr>
            <a:r>
              <a:rPr lang="zh-CN" altLang="en-US" dirty="0"/>
              <a:t>用于研发标定和径迹重建算</a:t>
            </a:r>
            <a:r>
              <a:rPr lang="zh-CN" altLang="en-US" dirty="0" smtClean="0"/>
              <a:t>法</a:t>
            </a:r>
            <a:endParaRPr lang="en-US" altLang="zh-CN" dirty="0" smtClean="0"/>
          </a:p>
          <a:p>
            <a:pPr>
              <a:spcBef>
                <a:spcPts val="1200"/>
              </a:spcBef>
            </a:pPr>
            <a:r>
              <a:rPr lang="zh-CN" altLang="en-US" dirty="0"/>
              <a:t>电子</a:t>
            </a:r>
            <a:r>
              <a:rPr lang="zh-CN" altLang="en-US" dirty="0" smtClean="0"/>
              <a:t>学联调</a:t>
            </a:r>
            <a:endParaRPr lang="en-US" altLang="zh-CN" dirty="0"/>
          </a:p>
        </p:txBody>
      </p:sp>
      <p:sp>
        <p:nvSpPr>
          <p:cNvPr id="2" name="Title 1"/>
          <p:cNvSpPr>
            <a:spLocks noGrp="1"/>
          </p:cNvSpPr>
          <p:nvPr>
            <p:ph type="title"/>
          </p:nvPr>
        </p:nvSpPr>
        <p:spPr/>
        <p:txBody>
          <a:bodyPr>
            <a:normAutofit/>
          </a:bodyPr>
          <a:lstStyle/>
          <a:p>
            <a:r>
              <a:rPr lang="zh-CN" altLang="en-US" dirty="0"/>
              <a:t>交大原型探测器</a:t>
            </a:r>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8212" y="745299"/>
            <a:ext cx="2804488" cy="2804488"/>
          </a:xfrm>
          <a:prstGeom prst="rect">
            <a:avLst/>
          </a:prstGeom>
        </p:spPr>
      </p:pic>
      <p:grpSp>
        <p:nvGrpSpPr>
          <p:cNvPr id="18" name="Group 17"/>
          <p:cNvGrpSpPr/>
          <p:nvPr/>
        </p:nvGrpSpPr>
        <p:grpSpPr>
          <a:xfrm>
            <a:off x="143691" y="3261814"/>
            <a:ext cx="3590606" cy="3469224"/>
            <a:chOff x="765709" y="1966099"/>
            <a:chExt cx="5015584" cy="4846032"/>
          </a:xfrm>
        </p:grpSpPr>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b="3442"/>
            <a:stretch/>
          </p:blipFill>
          <p:spPr>
            <a:xfrm>
              <a:off x="1262625" y="2096060"/>
              <a:ext cx="3628571" cy="4414639"/>
            </a:xfrm>
            <a:prstGeom prst="rect">
              <a:avLst/>
            </a:prstGeom>
          </p:spPr>
        </p:pic>
        <p:cxnSp>
          <p:nvCxnSpPr>
            <p:cNvPr id="20" name="Straight Arrow Connector 19"/>
            <p:cNvCxnSpPr/>
            <p:nvPr/>
          </p:nvCxnSpPr>
          <p:spPr>
            <a:xfrm flipV="1">
              <a:off x="1743304" y="4528295"/>
              <a:ext cx="64008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5709" y="4269323"/>
              <a:ext cx="1143647" cy="580394"/>
            </a:xfrm>
            <a:prstGeom prst="rect">
              <a:avLst/>
            </a:prstGeom>
            <a:noFill/>
          </p:spPr>
          <p:txBody>
            <a:bodyPr wrap="square" lIns="0" rtlCol="0">
              <a:spAutoFit/>
            </a:bodyPr>
            <a:lstStyle/>
            <a:p>
              <a:r>
                <a:rPr lang="en-US" sz="1050" dirty="0">
                  <a:latin typeface="Times New Roman" panose="02020603050405020304" pitchFamily="18" charset="0"/>
                  <a:cs typeface="Times New Roman" panose="02020603050405020304" pitchFamily="18" charset="0"/>
                </a:rPr>
                <a:t>Electric field shaping cage </a:t>
              </a:r>
            </a:p>
          </p:txBody>
        </p:sp>
        <p:cxnSp>
          <p:nvCxnSpPr>
            <p:cNvPr id="31" name="Straight Arrow Connector 30"/>
            <p:cNvCxnSpPr/>
            <p:nvPr/>
          </p:nvCxnSpPr>
          <p:spPr>
            <a:xfrm flipV="1">
              <a:off x="1431749" y="3183939"/>
              <a:ext cx="931794" cy="3368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38440" y="3359037"/>
              <a:ext cx="1063845" cy="806103"/>
            </a:xfrm>
            <a:prstGeom prst="rect">
              <a:avLst/>
            </a:prstGeom>
            <a:noFill/>
          </p:spPr>
          <p:txBody>
            <a:bodyPr wrap="square" lIns="0" rtlCol="0">
              <a:spAutoFit/>
            </a:bodyPr>
            <a:lstStyle/>
            <a:p>
              <a:r>
                <a:rPr lang="en-US" sz="1050" dirty="0">
                  <a:latin typeface="Times New Roman" panose="02020603050405020304" pitchFamily="18" charset="0"/>
                  <a:cs typeface="Times New Roman" panose="02020603050405020304" pitchFamily="18" charset="0"/>
                </a:rPr>
                <a:t>Charge readout plane</a:t>
              </a:r>
            </a:p>
          </p:txBody>
        </p:sp>
        <p:cxnSp>
          <p:nvCxnSpPr>
            <p:cNvPr id="33" name="Straight Arrow Connector 32"/>
            <p:cNvCxnSpPr/>
            <p:nvPr/>
          </p:nvCxnSpPr>
          <p:spPr>
            <a:xfrm flipH="1" flipV="1">
              <a:off x="3788516" y="5320190"/>
              <a:ext cx="753960" cy="2139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57877" y="5387983"/>
              <a:ext cx="870123" cy="354686"/>
            </a:xfrm>
            <a:prstGeom prst="rect">
              <a:avLst/>
            </a:prstGeom>
            <a:noFill/>
          </p:spPr>
          <p:txBody>
            <a:bodyPr wrap="square" lIns="0" rtlCol="0">
              <a:spAutoFit/>
            </a:bodyPr>
            <a:lstStyle/>
            <a:p>
              <a:r>
                <a:rPr lang="en-US" sz="1050" dirty="0">
                  <a:latin typeface="Times New Roman" panose="02020603050405020304" pitchFamily="18" charset="0"/>
                  <a:cs typeface="Times New Roman" panose="02020603050405020304" pitchFamily="18" charset="0"/>
                </a:rPr>
                <a:t>Cathode</a:t>
              </a:r>
            </a:p>
          </p:txBody>
        </p:sp>
        <p:cxnSp>
          <p:nvCxnSpPr>
            <p:cNvPr id="35" name="Straight Arrow Connector 34"/>
            <p:cNvCxnSpPr>
              <a:stCxn id="36" idx="0"/>
            </p:cNvCxnSpPr>
            <p:nvPr/>
          </p:nvCxnSpPr>
          <p:spPr>
            <a:xfrm flipV="1">
              <a:off x="1698356" y="5282659"/>
              <a:ext cx="44950" cy="7193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38440" y="6002031"/>
              <a:ext cx="1719830" cy="806103"/>
            </a:xfrm>
            <a:prstGeom prst="rect">
              <a:avLst/>
            </a:prstGeom>
            <a:noFill/>
          </p:spPr>
          <p:txBody>
            <a:bodyPr wrap="square" lIns="0" rtlCol="0">
              <a:spAutoFit/>
            </a:bodyPr>
            <a:lstStyle/>
            <a:p>
              <a:r>
                <a:rPr lang="en-US" sz="1050" dirty="0" smtClean="0">
                  <a:latin typeface="Times New Roman" panose="02020603050405020304" pitchFamily="18" charset="0"/>
                  <a:cs typeface="Times New Roman" panose="02020603050405020304" pitchFamily="18" charset="0"/>
                </a:rPr>
                <a:t>Ports for high voltage, pumping, gas filling, </a:t>
              </a:r>
              <a:r>
                <a:rPr lang="en-US" sz="1050" dirty="0" err="1" smtClean="0">
                  <a:latin typeface="Times New Roman" panose="02020603050405020304" pitchFamily="18" charset="0"/>
                  <a:cs typeface="Times New Roman" panose="02020603050405020304" pitchFamily="18" charset="0"/>
                </a:rPr>
                <a:t>etc</a:t>
              </a:r>
              <a:r>
                <a:rPr lang="en-US" sz="1050" dirty="0" smtClean="0">
                  <a:latin typeface="Times New Roman" panose="02020603050405020304" pitchFamily="18" charset="0"/>
                  <a:cs typeface="Times New Roman" panose="02020603050405020304" pitchFamily="18" charset="0"/>
                </a:rPr>
                <a:t> </a:t>
              </a:r>
              <a:endParaRPr lang="en-US" sz="1050" dirty="0">
                <a:latin typeface="Times New Roman" panose="02020603050405020304" pitchFamily="18" charset="0"/>
                <a:cs typeface="Times New Roman" panose="02020603050405020304" pitchFamily="18" charset="0"/>
              </a:endParaRPr>
            </a:p>
          </p:txBody>
        </p:sp>
        <p:cxnSp>
          <p:nvCxnSpPr>
            <p:cNvPr id="37" name="Straight Arrow Connector 36"/>
            <p:cNvCxnSpPr>
              <a:stCxn id="38" idx="0"/>
            </p:cNvCxnSpPr>
            <p:nvPr/>
          </p:nvCxnSpPr>
          <p:spPr>
            <a:xfrm flipH="1" flipV="1">
              <a:off x="4134423" y="5788184"/>
              <a:ext cx="534543" cy="4220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982620" y="6210241"/>
              <a:ext cx="1372692" cy="601890"/>
            </a:xfrm>
            <a:prstGeom prst="rect">
              <a:avLst/>
            </a:prstGeom>
            <a:noFill/>
          </p:spPr>
          <p:txBody>
            <a:bodyPr wrap="square" lIns="0" rtlCol="0">
              <a:spAutoFit/>
            </a:bodyPr>
            <a:lstStyle/>
            <a:p>
              <a:r>
                <a:rPr lang="en-US" sz="1050" dirty="0">
                  <a:latin typeface="Times New Roman" panose="02020603050405020304" pitchFamily="18" charset="0"/>
                  <a:cs typeface="Times New Roman" panose="02020603050405020304" pitchFamily="18" charset="0"/>
                </a:rPr>
                <a:t>SS pressure vessel </a:t>
              </a:r>
            </a:p>
          </p:txBody>
        </p:sp>
        <p:cxnSp>
          <p:nvCxnSpPr>
            <p:cNvPr id="39" name="Straight Arrow Connector 38"/>
            <p:cNvCxnSpPr/>
            <p:nvPr/>
          </p:nvCxnSpPr>
          <p:spPr>
            <a:xfrm>
              <a:off x="1529038" y="2352017"/>
              <a:ext cx="1202931" cy="727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58925" y="1966099"/>
              <a:ext cx="1063845" cy="601890"/>
            </a:xfrm>
            <a:prstGeom prst="rect">
              <a:avLst/>
            </a:prstGeom>
            <a:noFill/>
          </p:spPr>
          <p:txBody>
            <a:bodyPr wrap="square" lIns="0" rtlCol="0">
              <a:spAutoFit/>
            </a:bodyPr>
            <a:lstStyle/>
            <a:p>
              <a:r>
                <a:rPr lang="en-US" sz="1050" dirty="0">
                  <a:latin typeface="Times New Roman" panose="02020603050405020304" pitchFamily="18" charset="0"/>
                  <a:cs typeface="Times New Roman" panose="02020603050405020304" pitchFamily="18" charset="0"/>
                </a:rPr>
                <a:t>Micromegas module</a:t>
              </a:r>
            </a:p>
          </p:txBody>
        </p:sp>
        <p:cxnSp>
          <p:nvCxnSpPr>
            <p:cNvPr id="41" name="Straight Arrow Connector 40"/>
            <p:cNvCxnSpPr/>
            <p:nvPr/>
          </p:nvCxnSpPr>
          <p:spPr>
            <a:xfrm flipH="1">
              <a:off x="4043375" y="2237432"/>
              <a:ext cx="392472" cy="5509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287964" y="1966099"/>
              <a:ext cx="1493329" cy="354686"/>
            </a:xfrm>
            <a:prstGeom prst="rect">
              <a:avLst/>
            </a:prstGeom>
            <a:noFill/>
          </p:spPr>
          <p:txBody>
            <a:bodyPr wrap="square" lIns="0" rtlCol="0">
              <a:spAutoFit/>
            </a:bodyPr>
            <a:lstStyle/>
            <a:p>
              <a:r>
                <a:rPr lang="en-US" sz="1050" dirty="0">
                  <a:latin typeface="Times New Roman" panose="02020603050405020304" pitchFamily="18" charset="0"/>
                  <a:cs typeface="Times New Roman" panose="02020603050405020304" pitchFamily="18" charset="0"/>
                </a:rPr>
                <a:t>Top flat flange</a:t>
              </a:r>
            </a:p>
          </p:txBody>
        </p:sp>
        <p:cxnSp>
          <p:nvCxnSpPr>
            <p:cNvPr id="43" name="Straight Arrow Connector 42"/>
            <p:cNvCxnSpPr>
              <a:stCxn id="36" idx="0"/>
            </p:cNvCxnSpPr>
            <p:nvPr/>
          </p:nvCxnSpPr>
          <p:spPr>
            <a:xfrm flipV="1">
              <a:off x="1698356" y="5299874"/>
              <a:ext cx="608867" cy="7021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4555234" y="3346278"/>
              <a:ext cx="0" cy="182880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rot="16200000">
              <a:off x="3740636" y="3890295"/>
              <a:ext cx="1975469" cy="354686"/>
            </a:xfrm>
            <a:prstGeom prst="rect">
              <a:avLst/>
            </a:prstGeom>
            <a:noFill/>
          </p:spPr>
          <p:txBody>
            <a:bodyPr wrap="square" lIns="0" rtlCol="0">
              <a:spAutoFit/>
            </a:bodyPr>
            <a:lstStyle/>
            <a:p>
              <a:r>
                <a:rPr lang="en-US" sz="1050" dirty="0" smtClean="0">
                  <a:latin typeface="Times New Roman" panose="02020603050405020304" pitchFamily="18" charset="0"/>
                  <a:cs typeface="Times New Roman" panose="02020603050405020304" pitchFamily="18" charset="0"/>
                </a:rPr>
                <a:t>Electron drift direction</a:t>
              </a:r>
              <a:endParaRPr lang="en-US" sz="1050" dirty="0">
                <a:latin typeface="Times New Roman" panose="02020603050405020304" pitchFamily="18" charset="0"/>
                <a:cs typeface="Times New Roman" panose="02020603050405020304" pitchFamily="18" charset="0"/>
              </a:endParaRPr>
            </a:p>
          </p:txBody>
        </p:sp>
        <p:cxnSp>
          <p:nvCxnSpPr>
            <p:cNvPr id="46" name="Straight Arrow Connector 45"/>
            <p:cNvCxnSpPr>
              <a:stCxn id="47" idx="2"/>
            </p:cNvCxnSpPr>
            <p:nvPr/>
          </p:nvCxnSpPr>
          <p:spPr>
            <a:xfrm flipH="1">
              <a:off x="2383388" y="2320785"/>
              <a:ext cx="961153" cy="896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645708" y="1966099"/>
              <a:ext cx="1397667" cy="354686"/>
            </a:xfrm>
            <a:prstGeom prst="rect">
              <a:avLst/>
            </a:prstGeom>
            <a:noFill/>
          </p:spPr>
          <p:txBody>
            <a:bodyPr wrap="square" lIns="0" rtlCol="0">
              <a:spAutoFit/>
            </a:bodyPr>
            <a:lstStyle/>
            <a:p>
              <a:r>
                <a:rPr lang="en-US" sz="1050" dirty="0" smtClean="0">
                  <a:latin typeface="Times New Roman" panose="02020603050405020304" pitchFamily="18" charset="0"/>
                  <a:cs typeface="Times New Roman" panose="02020603050405020304" pitchFamily="18" charset="0"/>
                </a:rPr>
                <a:t>To electronics</a:t>
              </a:r>
              <a:endParaRPr lang="en-US" sz="1050" dirty="0">
                <a:latin typeface="Times New Roman" panose="02020603050405020304" pitchFamily="18" charset="0"/>
                <a:cs typeface="Times New Roman" panose="02020603050405020304" pitchFamily="18" charset="0"/>
              </a:endParaRPr>
            </a:p>
          </p:txBody>
        </p:sp>
        <p:cxnSp>
          <p:nvCxnSpPr>
            <p:cNvPr id="48" name="Straight Arrow Connector 47"/>
            <p:cNvCxnSpPr>
              <a:stCxn id="47" idx="2"/>
            </p:cNvCxnSpPr>
            <p:nvPr/>
          </p:nvCxnSpPr>
          <p:spPr>
            <a:xfrm>
              <a:off x="3344542" y="2320785"/>
              <a:ext cx="35504" cy="1150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2"/>
            </p:cNvCxnSpPr>
            <p:nvPr/>
          </p:nvCxnSpPr>
          <p:spPr>
            <a:xfrm>
              <a:off x="3344542" y="2320785"/>
              <a:ext cx="608441" cy="896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l="25576" r="15452"/>
          <a:stretch/>
        </p:blipFill>
        <p:spPr>
          <a:xfrm>
            <a:off x="3468286" y="3616101"/>
            <a:ext cx="2305031" cy="2931543"/>
          </a:xfrm>
          <a:prstGeom prst="rect">
            <a:avLst/>
          </a:prstGeom>
        </p:spPr>
      </p:pic>
    </p:spTree>
    <p:extLst>
      <p:ext uri="{BB962C8B-B14F-4D97-AF65-F5344CB8AC3E}">
        <p14:creationId xmlns:p14="http://schemas.microsoft.com/office/powerpoint/2010/main" val="2171318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 y="4224336"/>
            <a:ext cx="9151200" cy="2293126"/>
          </a:xfrm>
          <a:prstGeom prst="rect">
            <a:avLst/>
          </a:prstGeom>
        </p:spPr>
      </p:pic>
      <p:sp>
        <p:nvSpPr>
          <p:cNvPr id="5" name="Content Placeholder 4"/>
          <p:cNvSpPr>
            <a:spLocks noGrp="1"/>
          </p:cNvSpPr>
          <p:nvPr>
            <p:ph sz="quarter" idx="10"/>
          </p:nvPr>
        </p:nvSpPr>
        <p:spPr>
          <a:xfrm>
            <a:off x="494027" y="1685679"/>
            <a:ext cx="4592904" cy="2257392"/>
          </a:xfrm>
        </p:spPr>
        <p:txBody>
          <a:bodyPr>
            <a:normAutofit fontScale="85000" lnSpcReduction="20000"/>
          </a:bodyPr>
          <a:lstStyle/>
          <a:p>
            <a:r>
              <a:rPr lang="en-US" altLang="zh-CN" dirty="0" smtClean="0"/>
              <a:t>7</a:t>
            </a:r>
            <a:r>
              <a:rPr lang="zh-CN" altLang="en-US" dirty="0" smtClean="0"/>
              <a:t>块</a:t>
            </a:r>
            <a:r>
              <a:rPr lang="en-US" altLang="zh-CN" dirty="0" smtClean="0"/>
              <a:t>Micromegas</a:t>
            </a:r>
            <a:r>
              <a:rPr lang="zh-CN" altLang="en-US" dirty="0" smtClean="0"/>
              <a:t>同时取数</a:t>
            </a:r>
            <a:endParaRPr lang="en-US" altLang="zh-CN" dirty="0" smtClean="0"/>
          </a:p>
          <a:p>
            <a:pPr lvl="1"/>
            <a:r>
              <a:rPr lang="zh-CN" altLang="en-US" dirty="0" smtClean="0"/>
              <a:t>已经是</a:t>
            </a:r>
            <a:r>
              <a:rPr lang="en-US" altLang="zh-CN" dirty="0" smtClean="0"/>
              <a:t>Microbulk </a:t>
            </a:r>
            <a:r>
              <a:rPr lang="en-US" altLang="zh-CN" dirty="0" smtClean="0"/>
              <a:t>Micromegas</a:t>
            </a:r>
            <a:r>
              <a:rPr lang="zh-CN" altLang="en-US" dirty="0" smtClean="0"/>
              <a:t>在国际上最大规模的应用</a:t>
            </a:r>
            <a:endParaRPr lang="en-US" altLang="zh-CN" dirty="0" smtClean="0"/>
          </a:p>
          <a:p>
            <a:r>
              <a:rPr lang="en-US" altLang="zh-CN" dirty="0" smtClean="0"/>
              <a:t>10</a:t>
            </a:r>
            <a:r>
              <a:rPr lang="zh-CN" altLang="en-US" dirty="0" smtClean="0"/>
              <a:t>个</a:t>
            </a:r>
            <a:r>
              <a:rPr lang="zh-CN" altLang="en-US" dirty="0"/>
              <a:t>大气压</a:t>
            </a:r>
            <a:r>
              <a:rPr lang="en-US" altLang="zh-CN" dirty="0" err="1"/>
              <a:t>Xe+TMA</a:t>
            </a:r>
            <a:r>
              <a:rPr lang="en-US" altLang="zh-CN" dirty="0"/>
              <a:t>(1</a:t>
            </a:r>
            <a:r>
              <a:rPr lang="en-US" altLang="zh-CN" dirty="0" smtClean="0"/>
              <a:t>%)</a:t>
            </a:r>
            <a:r>
              <a:rPr lang="zh-CN" altLang="en-US" dirty="0" smtClean="0"/>
              <a:t>取数</a:t>
            </a:r>
            <a:endParaRPr lang="en-US" altLang="zh-CN" dirty="0"/>
          </a:p>
          <a:p>
            <a:r>
              <a:rPr lang="zh-CN" altLang="en-US" dirty="0" smtClean="0"/>
              <a:t>探</a:t>
            </a:r>
            <a:r>
              <a:rPr lang="zh-CN" altLang="en-US" dirty="0"/>
              <a:t>测</a:t>
            </a:r>
            <a:r>
              <a:rPr lang="zh-CN" altLang="en-US" dirty="0" smtClean="0"/>
              <a:t>器稳定性与能量分辨率为下一步工作重点</a:t>
            </a:r>
            <a:endParaRPr lang="en-US" altLang="zh-CN" dirty="0"/>
          </a:p>
          <a:p>
            <a:endParaRPr lang="en-US" dirty="0"/>
          </a:p>
        </p:txBody>
      </p:sp>
      <p:sp>
        <p:nvSpPr>
          <p:cNvPr id="2" name="标题 1"/>
          <p:cNvSpPr>
            <a:spLocks noGrp="1"/>
          </p:cNvSpPr>
          <p:nvPr>
            <p:ph type="title"/>
          </p:nvPr>
        </p:nvSpPr>
        <p:spPr/>
        <p:txBody>
          <a:bodyPr>
            <a:normAutofit/>
          </a:bodyPr>
          <a:lstStyle/>
          <a:p>
            <a:r>
              <a:rPr lang="zh-CN" altLang="en-US" dirty="0" smtClean="0"/>
              <a:t>原型探测器初步数据</a:t>
            </a:r>
            <a:endParaRPr lang="zh-CN" altLang="en-US" dirty="0"/>
          </a:p>
        </p:txBody>
      </p:sp>
      <p:sp>
        <p:nvSpPr>
          <p:cNvPr id="6" name="TextBox 5"/>
          <p:cNvSpPr txBox="1"/>
          <p:nvPr/>
        </p:nvSpPr>
        <p:spPr>
          <a:xfrm>
            <a:off x="533400" y="4495800"/>
            <a:ext cx="1143262" cy="261610"/>
          </a:xfrm>
          <a:prstGeom prst="rect">
            <a:avLst/>
          </a:prstGeom>
          <a:noFill/>
        </p:spPr>
        <p:txBody>
          <a:bodyPr wrap="none" rtlCol="0">
            <a:spAutoFit/>
          </a:bodyPr>
          <a:lstStyle/>
          <a:p>
            <a:r>
              <a:rPr lang="en-US" altLang="zh-CN" sz="1100" dirty="0" smtClean="0"/>
              <a:t>Time bin (100ns)</a:t>
            </a:r>
            <a:endParaRPr lang="zh-CN" altLang="en-US" sz="1100" dirty="0"/>
          </a:p>
        </p:txBody>
      </p:sp>
      <p:sp>
        <p:nvSpPr>
          <p:cNvPr id="7" name="TextBox 6"/>
          <p:cNvSpPr txBox="1"/>
          <p:nvPr/>
        </p:nvSpPr>
        <p:spPr>
          <a:xfrm>
            <a:off x="1387522" y="5816221"/>
            <a:ext cx="1828800" cy="369332"/>
          </a:xfrm>
          <a:prstGeom prst="rect">
            <a:avLst/>
          </a:prstGeom>
          <a:noFill/>
        </p:spPr>
        <p:txBody>
          <a:bodyPr wrap="square" rtlCol="0">
            <a:spAutoFit/>
          </a:bodyPr>
          <a:lstStyle/>
          <a:p>
            <a:r>
              <a:rPr lang="en-US" dirty="0" smtClean="0">
                <a:solidFill>
                  <a:srgbClr val="3777B7"/>
                </a:solidFill>
              </a:rPr>
              <a:t>Muon track</a:t>
            </a:r>
            <a:endParaRPr lang="en-US" dirty="0">
              <a:solidFill>
                <a:srgbClr val="3777B7"/>
              </a:solidFill>
            </a:endParaRPr>
          </a:p>
        </p:txBody>
      </p:sp>
      <p:pic>
        <p:nvPicPr>
          <p:cNvPr id="9" name="Content Placeholder 16"/>
          <p:cNvPicPr>
            <a:picLocks noChangeAspect="1"/>
          </p:cNvPicPr>
          <p:nvPr/>
        </p:nvPicPr>
        <p:blipFill>
          <a:blip r:embed="rId3"/>
          <a:stretch>
            <a:fillRect/>
          </a:stretch>
        </p:blipFill>
        <p:spPr>
          <a:xfrm>
            <a:off x="5086930" y="658310"/>
            <a:ext cx="4057070" cy="3458765"/>
          </a:xfrm>
          <a:prstGeom prst="rect">
            <a:avLst/>
          </a:prstGeom>
        </p:spPr>
      </p:pic>
    </p:spTree>
    <p:extLst>
      <p:ext uri="{BB962C8B-B14F-4D97-AF65-F5344CB8AC3E}">
        <p14:creationId xmlns:p14="http://schemas.microsoft.com/office/powerpoint/2010/main" val="2802423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US"/>
          </a:p>
        </p:txBody>
      </p:sp>
      <p:sp>
        <p:nvSpPr>
          <p:cNvPr id="2" name="Title 1"/>
          <p:cNvSpPr>
            <a:spLocks noGrp="1"/>
          </p:cNvSpPr>
          <p:nvPr>
            <p:ph type="title"/>
          </p:nvPr>
        </p:nvSpPr>
        <p:spPr/>
        <p:txBody>
          <a:bodyPr/>
          <a:lstStyle/>
          <a:p>
            <a:r>
              <a:rPr lang="en-US" dirty="0" smtClean="0"/>
              <a:t>Some example tracks</a:t>
            </a:r>
            <a:endParaRPr lang="en-US" dirty="0"/>
          </a:p>
        </p:txBody>
      </p:sp>
      <p:pic>
        <p:nvPicPr>
          <p:cNvPr id="9" name="Picture 8"/>
          <p:cNvPicPr>
            <a:picLocks noChangeAspect="1"/>
          </p:cNvPicPr>
          <p:nvPr/>
        </p:nvPicPr>
        <p:blipFill>
          <a:blip r:embed="rId2"/>
          <a:stretch>
            <a:fillRect/>
          </a:stretch>
        </p:blipFill>
        <p:spPr>
          <a:xfrm>
            <a:off x="4462049" y="3729790"/>
            <a:ext cx="4680000" cy="2794582"/>
          </a:xfrm>
          <a:prstGeom prst="rect">
            <a:avLst/>
          </a:prstGeom>
        </p:spPr>
      </p:pic>
      <p:pic>
        <p:nvPicPr>
          <p:cNvPr id="8" name="Picture 7"/>
          <p:cNvPicPr>
            <a:picLocks noChangeAspect="1"/>
          </p:cNvPicPr>
          <p:nvPr/>
        </p:nvPicPr>
        <p:blipFill>
          <a:blip r:embed="rId3"/>
          <a:stretch>
            <a:fillRect/>
          </a:stretch>
        </p:blipFill>
        <p:spPr>
          <a:xfrm>
            <a:off x="0" y="3729790"/>
            <a:ext cx="4680000" cy="2794582"/>
          </a:xfrm>
          <a:prstGeom prst="rect">
            <a:avLst/>
          </a:prstGeom>
        </p:spPr>
      </p:pic>
      <p:pic>
        <p:nvPicPr>
          <p:cNvPr id="10" name="Picture 9"/>
          <p:cNvPicPr>
            <a:picLocks noChangeAspect="1"/>
          </p:cNvPicPr>
          <p:nvPr/>
        </p:nvPicPr>
        <p:blipFill>
          <a:blip r:embed="rId4"/>
          <a:stretch>
            <a:fillRect/>
          </a:stretch>
        </p:blipFill>
        <p:spPr>
          <a:xfrm>
            <a:off x="4462049" y="902369"/>
            <a:ext cx="4680000" cy="2794582"/>
          </a:xfrm>
          <a:prstGeom prst="rect">
            <a:avLst/>
          </a:prstGeom>
        </p:spPr>
      </p:pic>
      <p:pic>
        <p:nvPicPr>
          <p:cNvPr id="11" name="Picture 10"/>
          <p:cNvPicPr>
            <a:picLocks noChangeAspect="1"/>
          </p:cNvPicPr>
          <p:nvPr/>
        </p:nvPicPr>
        <p:blipFill>
          <a:blip r:embed="rId5"/>
          <a:stretch>
            <a:fillRect/>
          </a:stretch>
        </p:blipFill>
        <p:spPr>
          <a:xfrm>
            <a:off x="0" y="919747"/>
            <a:ext cx="4680000" cy="2793624"/>
          </a:xfrm>
          <a:prstGeom prst="rect">
            <a:avLst/>
          </a:prstGeom>
        </p:spPr>
      </p:pic>
      <p:cxnSp>
        <p:nvCxnSpPr>
          <p:cNvPr id="6" name="Straight Connector 5"/>
          <p:cNvCxnSpPr/>
          <p:nvPr/>
        </p:nvCxnSpPr>
        <p:spPr>
          <a:xfrm flipH="1">
            <a:off x="1" y="3696951"/>
            <a:ext cx="9143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1980000" y="3729790"/>
            <a:ext cx="54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076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34231" y="4129775"/>
            <a:ext cx="4709769" cy="2555368"/>
          </a:xfrm>
          <a:prstGeom prst="rect">
            <a:avLst/>
          </a:prstGeom>
        </p:spPr>
      </p:pic>
      <p:pic>
        <p:nvPicPr>
          <p:cNvPr id="3" name="Picture 2"/>
          <p:cNvPicPr>
            <a:picLocks noChangeAspect="1"/>
          </p:cNvPicPr>
          <p:nvPr/>
        </p:nvPicPr>
        <p:blipFill>
          <a:blip r:embed="rId3"/>
          <a:stretch>
            <a:fillRect/>
          </a:stretch>
        </p:blipFill>
        <p:spPr>
          <a:xfrm>
            <a:off x="557894" y="3856066"/>
            <a:ext cx="3318441" cy="2699169"/>
          </a:xfrm>
          <a:prstGeom prst="rect">
            <a:avLst/>
          </a:prstGeom>
        </p:spPr>
      </p:pic>
      <p:sp>
        <p:nvSpPr>
          <p:cNvPr id="20" name="Content Placeholder 19"/>
          <p:cNvSpPr>
            <a:spLocks noGrp="1"/>
          </p:cNvSpPr>
          <p:nvPr>
            <p:ph sz="quarter" idx="10"/>
          </p:nvPr>
        </p:nvSpPr>
        <p:spPr>
          <a:xfrm>
            <a:off x="341194" y="1685678"/>
            <a:ext cx="4226258" cy="2204260"/>
          </a:xfrm>
        </p:spPr>
        <p:txBody>
          <a:bodyPr>
            <a:normAutofit fontScale="85000" lnSpcReduction="10000"/>
          </a:bodyPr>
          <a:lstStyle/>
          <a:p>
            <a:r>
              <a:rPr lang="zh-CN" altLang="en-US" dirty="0" smtClean="0"/>
              <a:t>一个大气压</a:t>
            </a:r>
            <a:r>
              <a:rPr lang="en-US" dirty="0" err="1" smtClean="0"/>
              <a:t>Ar:iso</a:t>
            </a:r>
            <a:r>
              <a:rPr lang="zh-CN" altLang="en-US" dirty="0" smtClean="0"/>
              <a:t>下增益达到</a:t>
            </a:r>
            <a:r>
              <a:rPr lang="en-US" altLang="zh-CN" dirty="0" smtClean="0"/>
              <a:t>7000</a:t>
            </a:r>
            <a:endParaRPr lang="en-US" dirty="0" smtClean="0"/>
          </a:p>
          <a:p>
            <a:r>
              <a:rPr lang="zh-CN" altLang="en-US" dirty="0" smtClean="0"/>
              <a:t>现阶段</a:t>
            </a:r>
            <a:r>
              <a:rPr lang="en-US" dirty="0" smtClean="0"/>
              <a:t>5</a:t>
            </a:r>
            <a:r>
              <a:rPr lang="zh-CN" altLang="en-US" dirty="0" smtClean="0"/>
              <a:t>个大气压</a:t>
            </a:r>
            <a:r>
              <a:rPr lang="en-US" dirty="0" err="1" smtClean="0"/>
              <a:t>Xe:TMA</a:t>
            </a:r>
            <a:r>
              <a:rPr lang="en-US" dirty="0" smtClean="0"/>
              <a:t> </a:t>
            </a:r>
            <a:r>
              <a:rPr lang="zh-CN" altLang="en-US" dirty="0" smtClean="0"/>
              <a:t>分辨率达到</a:t>
            </a:r>
            <a:r>
              <a:rPr lang="en-US" dirty="0" smtClean="0"/>
              <a:t>14.1</a:t>
            </a:r>
            <a:r>
              <a:rPr lang="en-US" dirty="0"/>
              <a:t>% (</a:t>
            </a:r>
            <a:r>
              <a:rPr lang="en-US" altLang="zh-CN" dirty="0" smtClean="0"/>
              <a:t>@</a:t>
            </a:r>
            <a:r>
              <a:rPr lang="en-US" dirty="0" smtClean="0"/>
              <a:t> </a:t>
            </a:r>
            <a:r>
              <a:rPr lang="en-US" dirty="0"/>
              <a:t>59.5 </a:t>
            </a:r>
            <a:r>
              <a:rPr lang="en-US" dirty="0" smtClean="0"/>
              <a:t>keV)</a:t>
            </a:r>
          </a:p>
          <a:p>
            <a:pPr lvl="1"/>
            <a:r>
              <a:rPr lang="zh-CN" altLang="en-US" dirty="0"/>
              <a:t>外</a:t>
            </a:r>
            <a:r>
              <a:rPr lang="zh-CN" altLang="en-US" dirty="0" smtClean="0"/>
              <a:t>延到</a:t>
            </a:r>
            <a:r>
              <a:rPr lang="en-US" altLang="zh-CN" dirty="0" smtClean="0"/>
              <a:t>2.5MeV</a:t>
            </a:r>
            <a:r>
              <a:rPr lang="zh-CN" altLang="en-US" dirty="0" smtClean="0"/>
              <a:t>：</a:t>
            </a:r>
            <a:r>
              <a:rPr lang="en-US" altLang="zh-CN" dirty="0" smtClean="0"/>
              <a:t>2.2%</a:t>
            </a:r>
          </a:p>
          <a:p>
            <a:pPr lvl="1"/>
            <a:r>
              <a:rPr lang="zh-CN" altLang="en-US" dirty="0"/>
              <a:t>气</a:t>
            </a:r>
            <a:r>
              <a:rPr lang="zh-CN" altLang="en-US" dirty="0" smtClean="0"/>
              <a:t>压修正：</a:t>
            </a:r>
            <a:r>
              <a:rPr lang="en-US" altLang="zh-CN" dirty="0" smtClean="0"/>
              <a:t>4.4% </a:t>
            </a:r>
            <a:r>
              <a:rPr lang="zh-CN" altLang="en-US" dirty="0" smtClean="0"/>
              <a:t>（保守）</a:t>
            </a:r>
            <a:endParaRPr lang="en-US" dirty="0" smtClean="0"/>
          </a:p>
        </p:txBody>
      </p:sp>
      <p:sp>
        <p:nvSpPr>
          <p:cNvPr id="2" name="标题 1"/>
          <p:cNvSpPr>
            <a:spLocks noGrp="1"/>
          </p:cNvSpPr>
          <p:nvPr>
            <p:ph type="title"/>
          </p:nvPr>
        </p:nvSpPr>
        <p:spPr>
          <a:xfrm>
            <a:off x="286603" y="975600"/>
            <a:ext cx="8579585" cy="576000"/>
          </a:xfrm>
        </p:spPr>
        <p:txBody>
          <a:bodyPr/>
          <a:lstStyle/>
          <a:p>
            <a:r>
              <a:rPr lang="en-US" altLang="zh-CN" dirty="0" smtClean="0"/>
              <a:t>1 Micromegas </a:t>
            </a:r>
            <a:r>
              <a:rPr lang="zh-CN" altLang="en-US" dirty="0" smtClean="0"/>
              <a:t>数据发表</a:t>
            </a:r>
            <a:endParaRPr lang="zh-CN" altLang="en-US" dirty="0"/>
          </a:p>
        </p:txBody>
      </p:sp>
      <p:sp>
        <p:nvSpPr>
          <p:cNvPr id="31" name="文本框 30"/>
          <p:cNvSpPr txBox="1"/>
          <p:nvPr/>
        </p:nvSpPr>
        <p:spPr>
          <a:xfrm>
            <a:off x="286603" y="6385958"/>
            <a:ext cx="2583035" cy="338554"/>
          </a:xfrm>
          <a:prstGeom prst="rect">
            <a:avLst/>
          </a:prstGeom>
          <a:noFill/>
        </p:spPr>
        <p:txBody>
          <a:bodyPr wrap="square" rtlCol="0">
            <a:spAutoFit/>
          </a:bodyPr>
          <a:lstStyle/>
          <a:p>
            <a:r>
              <a:rPr lang="en-US" altLang="zh-CN" sz="1600" i="1" baseline="30000" dirty="0" smtClean="0">
                <a:solidFill>
                  <a:srgbClr val="FF0000"/>
                </a:solidFill>
              </a:rPr>
              <a:t>241</a:t>
            </a:r>
            <a:r>
              <a:rPr lang="en-US" altLang="zh-CN" sz="1600" i="1" dirty="0" smtClean="0">
                <a:solidFill>
                  <a:srgbClr val="FF0000"/>
                </a:solidFill>
              </a:rPr>
              <a:t>Am </a:t>
            </a:r>
            <a:r>
              <a:rPr lang="en-US" altLang="zh-CN" sz="1600" i="1" dirty="0">
                <a:solidFill>
                  <a:srgbClr val="FF0000"/>
                </a:solidFill>
              </a:rPr>
              <a:t>at 5 bar Xe:TMA</a:t>
            </a:r>
            <a:endParaRPr lang="zh-CN" altLang="en-US" sz="1600" i="1" dirty="0">
              <a:solidFill>
                <a:srgbClr val="FF0000"/>
              </a:solidFill>
            </a:endParaRPr>
          </a:p>
        </p:txBody>
      </p:sp>
      <p:sp>
        <p:nvSpPr>
          <p:cNvPr id="21" name="Rectangle 20"/>
          <p:cNvSpPr/>
          <p:nvPr/>
        </p:nvSpPr>
        <p:spPr>
          <a:xfrm>
            <a:off x="4434231" y="6432345"/>
            <a:ext cx="2657865" cy="307777"/>
          </a:xfrm>
          <a:prstGeom prst="rect">
            <a:avLst/>
          </a:prstGeom>
        </p:spPr>
        <p:txBody>
          <a:bodyPr wrap="square">
            <a:spAutoFit/>
          </a:bodyPr>
          <a:lstStyle/>
          <a:p>
            <a:r>
              <a:rPr lang="nn-NO" sz="1400" dirty="0"/>
              <a:t>JINST 13 (2018) no.06, P06012</a:t>
            </a:r>
            <a:endParaRPr lang="en-US" sz="1400" dirty="0">
              <a:solidFill>
                <a:srgbClr val="FF0000"/>
              </a:solidFill>
            </a:endParaRPr>
          </a:p>
        </p:txBody>
      </p:sp>
      <p:pic>
        <p:nvPicPr>
          <p:cNvPr id="18" name="图片 5"/>
          <p:cNvPicPr>
            <a:picLocks noChangeAspect="1"/>
          </p:cNvPicPr>
          <p:nvPr/>
        </p:nvPicPr>
        <p:blipFill rotWithShape="1">
          <a:blip r:embed="rId4"/>
          <a:srcRect t="-246"/>
          <a:stretch/>
        </p:blipFill>
        <p:spPr>
          <a:xfrm>
            <a:off x="4531056" y="1696514"/>
            <a:ext cx="4524015" cy="2536410"/>
          </a:xfrm>
          <a:prstGeom prst="rect">
            <a:avLst/>
          </a:prstGeom>
        </p:spPr>
      </p:pic>
      <p:sp>
        <p:nvSpPr>
          <p:cNvPr id="19" name="文本框 7"/>
          <p:cNvSpPr txBox="1"/>
          <p:nvPr/>
        </p:nvSpPr>
        <p:spPr>
          <a:xfrm>
            <a:off x="5424890" y="1514438"/>
            <a:ext cx="3897775" cy="276999"/>
          </a:xfrm>
          <a:prstGeom prst="rect">
            <a:avLst/>
          </a:prstGeom>
          <a:noFill/>
        </p:spPr>
        <p:txBody>
          <a:bodyPr wrap="square" rtlCol="0">
            <a:spAutoFit/>
          </a:bodyPr>
          <a:lstStyle/>
          <a:p>
            <a:r>
              <a:rPr lang="en-US" altLang="zh-CN" sz="1200" i="1" dirty="0">
                <a:solidFill>
                  <a:srgbClr val="FF0000"/>
                </a:solidFill>
              </a:rPr>
              <a:t>Energy spectrum detected of </a:t>
            </a:r>
            <a:r>
              <a:rPr lang="en-US" altLang="zh-CN" sz="1200" i="1" baseline="30000" dirty="0">
                <a:solidFill>
                  <a:srgbClr val="FF0000"/>
                </a:solidFill>
              </a:rPr>
              <a:t>241</a:t>
            </a:r>
            <a:r>
              <a:rPr lang="en-US" altLang="zh-CN" sz="1200" i="1" dirty="0">
                <a:solidFill>
                  <a:srgbClr val="FF0000"/>
                </a:solidFill>
              </a:rPr>
              <a:t>Am at 1 bar Ar:iso</a:t>
            </a:r>
            <a:endParaRPr lang="zh-CN" altLang="en-US" sz="1200" i="1" dirty="0">
              <a:solidFill>
                <a:srgbClr val="FF0000"/>
              </a:solidFill>
            </a:endParaRPr>
          </a:p>
        </p:txBody>
      </p:sp>
      <p:sp>
        <p:nvSpPr>
          <p:cNvPr id="22" name="文本框 9"/>
          <p:cNvSpPr txBox="1"/>
          <p:nvPr/>
        </p:nvSpPr>
        <p:spPr>
          <a:xfrm>
            <a:off x="6216602" y="1815458"/>
            <a:ext cx="2744028" cy="1131079"/>
          </a:xfrm>
          <a:prstGeom prst="rect">
            <a:avLst/>
          </a:prstGeom>
          <a:noFill/>
        </p:spPr>
        <p:txBody>
          <a:bodyPr wrap="square" rtlCol="0">
            <a:spAutoFit/>
          </a:bodyPr>
          <a:lstStyle/>
          <a:p>
            <a:pPr marL="257175" indent="-257175">
              <a:buFont typeface="Arial" panose="020B0604020202020204" pitchFamily="34" charset="0"/>
              <a:buChar char="•"/>
            </a:pPr>
            <a:r>
              <a:rPr lang="en-US" altLang="zh-CN" sz="1350" dirty="0" smtClean="0"/>
              <a:t>9.3</a:t>
            </a:r>
            <a:r>
              <a:rPr lang="en-US" altLang="zh-CN" sz="1350" dirty="0"/>
              <a:t>% FWHM at </a:t>
            </a:r>
            <a:r>
              <a:rPr lang="en-US" altLang="zh-CN" sz="1350" dirty="0" smtClean="0"/>
              <a:t>26.3keV</a:t>
            </a:r>
            <a:endParaRPr lang="en-US" altLang="zh-CN" sz="1350" dirty="0"/>
          </a:p>
          <a:p>
            <a:pPr marL="257175" indent="-257175">
              <a:buFont typeface="Arial" panose="020B0604020202020204" pitchFamily="34" charset="0"/>
              <a:buChar char="•"/>
            </a:pPr>
            <a:r>
              <a:rPr lang="en-US" altLang="zh-CN" sz="1350" dirty="0"/>
              <a:t>11.2% </a:t>
            </a:r>
            <a:r>
              <a:rPr lang="en-US" altLang="zh-CN" sz="1350" dirty="0" smtClean="0"/>
              <a:t>at 20.6keV</a:t>
            </a:r>
          </a:p>
          <a:p>
            <a:pPr marL="257175" indent="-257175">
              <a:buFont typeface="Arial" panose="020B0604020202020204" pitchFamily="34" charset="0"/>
              <a:buChar char="•"/>
            </a:pPr>
            <a:r>
              <a:rPr lang="en-US" altLang="zh-CN" sz="1350" dirty="0" smtClean="0"/>
              <a:t>11.9</a:t>
            </a:r>
            <a:r>
              <a:rPr lang="en-US" altLang="zh-CN" sz="1350" dirty="0"/>
              <a:t>% </a:t>
            </a:r>
            <a:r>
              <a:rPr lang="en-US" altLang="zh-CN" sz="1350" dirty="0" smtClean="0"/>
              <a:t>at 17.8keV</a:t>
            </a:r>
          </a:p>
          <a:p>
            <a:pPr marL="257175" indent="-257175">
              <a:buFont typeface="Arial" panose="020B0604020202020204" pitchFamily="34" charset="0"/>
              <a:buChar char="•"/>
            </a:pPr>
            <a:r>
              <a:rPr lang="en-US" altLang="zh-CN" sz="1350" dirty="0" smtClean="0"/>
              <a:t>17.1</a:t>
            </a:r>
            <a:r>
              <a:rPr lang="en-US" altLang="zh-CN" sz="1350" dirty="0"/>
              <a:t>% </a:t>
            </a:r>
            <a:r>
              <a:rPr lang="en-US" altLang="zh-CN" sz="1350" dirty="0" smtClean="0"/>
              <a:t>at 16.8keV (multiple lines)</a:t>
            </a:r>
            <a:endParaRPr lang="en-US" altLang="zh-CN" sz="1350" dirty="0"/>
          </a:p>
          <a:p>
            <a:pPr marL="257175" indent="-257175">
              <a:buFont typeface="Arial" panose="020B0604020202020204" pitchFamily="34" charset="0"/>
              <a:buChar char="•"/>
            </a:pPr>
            <a:r>
              <a:rPr lang="en-US" altLang="zh-CN" sz="1350" dirty="0"/>
              <a:t>12.5% </a:t>
            </a:r>
            <a:r>
              <a:rPr lang="en-US" altLang="zh-CN" sz="1350" dirty="0" smtClean="0"/>
              <a:t>at 13.9keV</a:t>
            </a:r>
            <a:endParaRPr lang="zh-CN" altLang="en-US" sz="1350" dirty="0"/>
          </a:p>
        </p:txBody>
      </p:sp>
      <p:sp>
        <p:nvSpPr>
          <p:cNvPr id="23" name="文本框 30"/>
          <p:cNvSpPr txBox="1"/>
          <p:nvPr/>
        </p:nvSpPr>
        <p:spPr>
          <a:xfrm>
            <a:off x="6923315" y="4154103"/>
            <a:ext cx="2056022" cy="307777"/>
          </a:xfrm>
          <a:prstGeom prst="rect">
            <a:avLst/>
          </a:prstGeom>
          <a:noFill/>
        </p:spPr>
        <p:txBody>
          <a:bodyPr wrap="square" rtlCol="0">
            <a:spAutoFit/>
          </a:bodyPr>
          <a:lstStyle/>
          <a:p>
            <a:r>
              <a:rPr lang="en-US" altLang="zh-CN" sz="1400" i="1" baseline="30000" dirty="0" smtClean="0">
                <a:solidFill>
                  <a:srgbClr val="FF0000"/>
                </a:solidFill>
              </a:rPr>
              <a:t>241</a:t>
            </a:r>
            <a:r>
              <a:rPr lang="en-US" altLang="zh-CN" sz="1400" i="1" dirty="0" smtClean="0">
                <a:solidFill>
                  <a:srgbClr val="FF0000"/>
                </a:solidFill>
              </a:rPr>
              <a:t>Am </a:t>
            </a:r>
            <a:r>
              <a:rPr lang="en-US" altLang="zh-CN" sz="1400" i="1" dirty="0">
                <a:solidFill>
                  <a:srgbClr val="FF0000"/>
                </a:solidFill>
              </a:rPr>
              <a:t>at 5 bar Xe:TMA</a:t>
            </a:r>
            <a:endParaRPr lang="zh-CN" altLang="en-US" sz="1400" i="1" dirty="0">
              <a:solidFill>
                <a:srgbClr val="FF0000"/>
              </a:solidFill>
            </a:endParaRPr>
          </a:p>
        </p:txBody>
      </p:sp>
    </p:spTree>
    <p:extLst>
      <p:ext uri="{BB962C8B-B14F-4D97-AF65-F5344CB8AC3E}">
        <p14:creationId xmlns:p14="http://schemas.microsoft.com/office/powerpoint/2010/main" val="2653819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人</a:t>
            </a:r>
            <a:r>
              <a:rPr lang="zh-CN" altLang="en-US" dirty="0" smtClean="0"/>
              <a:t>才培养</a:t>
            </a:r>
            <a:endParaRPr lang="en-US" dirty="0"/>
          </a:p>
        </p:txBody>
      </p:sp>
      <p:sp>
        <p:nvSpPr>
          <p:cNvPr id="4" name="Content Placeholder 1"/>
          <p:cNvSpPr txBox="1">
            <a:spLocks/>
          </p:cNvSpPr>
          <p:nvPr/>
        </p:nvSpPr>
        <p:spPr>
          <a:xfrm>
            <a:off x="494025" y="1685678"/>
            <a:ext cx="8372163" cy="492149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400" b="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b="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b="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b="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韩柯</a:t>
            </a:r>
            <a:r>
              <a:rPr lang="zh-CN" altLang="en-US" dirty="0">
                <a:sym typeface="Wingdings" panose="05000000000000000000" pitchFamily="2" charset="2"/>
              </a:rPr>
              <a:t>：卓越中心拔尖人</a:t>
            </a:r>
            <a:r>
              <a:rPr lang="zh-CN" altLang="en-US" dirty="0" smtClean="0">
                <a:sym typeface="Wingdings" panose="05000000000000000000" pitchFamily="2" charset="2"/>
              </a:rPr>
              <a:t>才；面上基金将利用</a:t>
            </a:r>
            <a:r>
              <a:rPr lang="en-US" altLang="zh-CN" dirty="0" smtClean="0">
                <a:sym typeface="Wingdings" panose="05000000000000000000" pitchFamily="2" charset="2"/>
              </a:rPr>
              <a:t>PandaX-III</a:t>
            </a:r>
            <a:r>
              <a:rPr lang="zh-CN" altLang="en-US" dirty="0" smtClean="0">
                <a:sym typeface="Wingdings" panose="05000000000000000000" pitchFamily="2" charset="2"/>
              </a:rPr>
              <a:t>探测器寻找无中微子双贝塔衰变</a:t>
            </a:r>
            <a:endParaRPr lang="en-US" altLang="zh-CN" dirty="0"/>
          </a:p>
          <a:p>
            <a:r>
              <a:rPr lang="zh-CN" altLang="en-US" dirty="0"/>
              <a:t>王少</a:t>
            </a:r>
            <a:r>
              <a:rPr lang="zh-CN" altLang="en-US" dirty="0" smtClean="0"/>
              <a:t>博：</a:t>
            </a:r>
            <a:r>
              <a:rPr lang="zh-CN" altLang="en-US" dirty="0">
                <a:sym typeface="Wingdings" panose="05000000000000000000" pitchFamily="2" charset="2"/>
              </a:rPr>
              <a:t>卓越中心</a:t>
            </a:r>
            <a:r>
              <a:rPr lang="zh-CN" altLang="en-US" dirty="0" smtClean="0">
                <a:sym typeface="Wingdings" panose="05000000000000000000" pitchFamily="2" charset="2"/>
              </a:rPr>
              <a:t>赵</a:t>
            </a:r>
            <a:r>
              <a:rPr lang="zh-CN" altLang="en-US" dirty="0">
                <a:sym typeface="Wingdings" panose="05000000000000000000" pitchFamily="2" charset="2"/>
              </a:rPr>
              <a:t>忠尧博士后</a:t>
            </a:r>
            <a:r>
              <a:rPr lang="zh-CN" altLang="en-US" dirty="0" smtClean="0">
                <a:sym typeface="Wingdings" panose="05000000000000000000" pitchFamily="2" charset="2"/>
              </a:rPr>
              <a:t>奖</a:t>
            </a:r>
            <a:r>
              <a:rPr lang="zh-CN" altLang="en-US" dirty="0">
                <a:sym typeface="Wingdings" panose="05000000000000000000" pitchFamily="2" charset="2"/>
              </a:rPr>
              <a:t>；即将转为交大巴黎高科学院助理教授</a:t>
            </a:r>
            <a:endParaRPr lang="en-US" altLang="zh-CN" dirty="0"/>
          </a:p>
          <a:p>
            <a:r>
              <a:rPr lang="zh-CN" altLang="en-US" dirty="0"/>
              <a:t>林</a:t>
            </a:r>
            <a:r>
              <a:rPr lang="zh-CN" altLang="en-US" dirty="0" smtClean="0"/>
              <a:t>横</a:t>
            </a:r>
            <a:r>
              <a:rPr lang="zh-CN" altLang="en-US" dirty="0" smtClean="0">
                <a:sym typeface="Wingdings" panose="05000000000000000000" pitchFamily="2" charset="2"/>
              </a:rPr>
              <a:t>：硕士毕业，在交大继续读博</a:t>
            </a:r>
            <a:endParaRPr lang="en-US" altLang="zh-CN" dirty="0"/>
          </a:p>
          <a:p>
            <a:r>
              <a:rPr lang="zh-CN" altLang="en-US" dirty="0"/>
              <a:t>袁</a:t>
            </a:r>
            <a:r>
              <a:rPr lang="zh-CN" altLang="en-US" dirty="0" smtClean="0"/>
              <a:t>影</a:t>
            </a:r>
            <a:r>
              <a:rPr lang="zh-CN" altLang="en-US" dirty="0" smtClean="0">
                <a:sym typeface="Wingdings" panose="05000000000000000000" pitchFamily="2" charset="2"/>
              </a:rPr>
              <a:t>：</a:t>
            </a:r>
            <a:r>
              <a:rPr lang="zh-CN" altLang="en-US" dirty="0">
                <a:sym typeface="Wingdings" panose="05000000000000000000" pitchFamily="2" charset="2"/>
              </a:rPr>
              <a:t>硕</a:t>
            </a:r>
            <a:r>
              <a:rPr lang="zh-CN" altLang="en-US" dirty="0" smtClean="0">
                <a:sym typeface="Wingdings" panose="05000000000000000000" pitchFamily="2" charset="2"/>
              </a:rPr>
              <a:t>士毕</a:t>
            </a:r>
            <a:r>
              <a:rPr lang="zh-CN" altLang="en-US" dirty="0">
                <a:sym typeface="Wingdings" panose="05000000000000000000" pitchFamily="2" charset="2"/>
              </a:rPr>
              <a:t>业</a:t>
            </a:r>
            <a:r>
              <a:rPr lang="zh-CN" altLang="en-US" dirty="0" smtClean="0">
                <a:sym typeface="Wingdings" panose="05000000000000000000" pitchFamily="2" charset="2"/>
              </a:rPr>
              <a:t>，到交</a:t>
            </a:r>
            <a:r>
              <a:rPr lang="zh-CN" altLang="en-US" dirty="0">
                <a:sym typeface="Wingdings" panose="05000000000000000000" pitchFamily="2" charset="2"/>
              </a:rPr>
              <a:t>大继续读</a:t>
            </a:r>
            <a:r>
              <a:rPr lang="zh-CN" altLang="en-US" dirty="0" smtClean="0">
                <a:sym typeface="Wingdings" panose="05000000000000000000" pitchFamily="2" charset="2"/>
              </a:rPr>
              <a:t>博</a:t>
            </a:r>
            <a:r>
              <a:rPr lang="zh-CN" altLang="en-US" dirty="0" smtClean="0"/>
              <a:t> </a:t>
            </a:r>
            <a:endParaRPr lang="en-US" altLang="zh-CN" dirty="0"/>
          </a:p>
          <a:p>
            <a:r>
              <a:rPr lang="zh-CN" altLang="en-US" dirty="0"/>
              <a:t>乔</a:t>
            </a:r>
            <a:r>
              <a:rPr lang="zh-CN" altLang="en-US" dirty="0" smtClean="0"/>
              <a:t>灏</a:t>
            </a:r>
            <a:r>
              <a:rPr lang="zh-CN" altLang="en-US" dirty="0" smtClean="0">
                <a:sym typeface="Wingdings" panose="05000000000000000000" pitchFamily="2" charset="2"/>
              </a:rPr>
              <a:t>：</a:t>
            </a:r>
            <a:r>
              <a:rPr lang="zh-CN" altLang="en-US" dirty="0">
                <a:sym typeface="Wingdings" panose="05000000000000000000" pitchFamily="2" charset="2"/>
              </a:rPr>
              <a:t>硕</a:t>
            </a:r>
            <a:r>
              <a:rPr lang="zh-CN" altLang="en-US" dirty="0" smtClean="0">
                <a:sym typeface="Wingdings" panose="05000000000000000000" pitchFamily="2" charset="2"/>
              </a:rPr>
              <a:t>士毕业</a:t>
            </a:r>
            <a:endParaRPr lang="en-US" altLang="zh-CN" dirty="0" smtClean="0">
              <a:sym typeface="Wingdings" panose="05000000000000000000" pitchFamily="2" charset="2"/>
            </a:endParaRPr>
          </a:p>
          <a:p>
            <a:r>
              <a:rPr lang="en-US" altLang="zh-CN" dirty="0" smtClean="0">
                <a:sym typeface="Wingdings" panose="05000000000000000000" pitchFamily="2" charset="2"/>
              </a:rPr>
              <a:t>Hiroki Kusano</a:t>
            </a:r>
            <a:r>
              <a:rPr lang="zh-CN" altLang="en-US" dirty="0" smtClean="0">
                <a:sym typeface="Wingdings" panose="05000000000000000000" pitchFamily="2" charset="2"/>
              </a:rPr>
              <a:t>：成功申请到日本</a:t>
            </a:r>
            <a:r>
              <a:rPr lang="en-US" altLang="zh-CN" dirty="0" smtClean="0">
                <a:sym typeface="Wingdings" panose="05000000000000000000" pitchFamily="2" charset="2"/>
              </a:rPr>
              <a:t>JAXA</a:t>
            </a:r>
            <a:r>
              <a:rPr lang="zh-CN" altLang="en-US" dirty="0">
                <a:sym typeface="Wingdings" panose="05000000000000000000" pitchFamily="2" charset="2"/>
              </a:rPr>
              <a:t>永</a:t>
            </a:r>
            <a:r>
              <a:rPr lang="zh-CN" altLang="en-US" dirty="0" smtClean="0">
                <a:sym typeface="Wingdings" panose="05000000000000000000" pitchFamily="2" charset="2"/>
              </a:rPr>
              <a:t>久职位</a:t>
            </a:r>
            <a:endParaRPr lang="en-US" altLang="zh-CN" dirty="0"/>
          </a:p>
          <a:p>
            <a:endParaRPr lang="en-US" altLang="zh-CN" dirty="0"/>
          </a:p>
        </p:txBody>
      </p:sp>
      <p:sp>
        <p:nvSpPr>
          <p:cNvPr id="5" name="Content Placeholder 3"/>
          <p:cNvSpPr txBox="1">
            <a:spLocks/>
          </p:cNvSpPr>
          <p:nvPr/>
        </p:nvSpPr>
        <p:spPr>
          <a:xfrm>
            <a:off x="4429264" y="1717675"/>
            <a:ext cx="4714736" cy="4826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3709307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发表</a:t>
            </a:r>
            <a:r>
              <a:rPr lang="zh-CN" altLang="en-US" dirty="0" smtClean="0"/>
              <a:t>文章</a:t>
            </a:r>
            <a:endParaRPr lang="en-US" dirty="0"/>
          </a:p>
        </p:txBody>
      </p:sp>
      <p:sp>
        <p:nvSpPr>
          <p:cNvPr id="2" name="Content Placeholder 1"/>
          <p:cNvSpPr>
            <a:spLocks noGrp="1"/>
          </p:cNvSpPr>
          <p:nvPr>
            <p:ph sz="quarter" idx="10"/>
          </p:nvPr>
        </p:nvSpPr>
        <p:spPr/>
        <p:txBody>
          <a:bodyPr>
            <a:normAutofit fontScale="70000" lnSpcReduction="20000"/>
          </a:bodyPr>
          <a:lstStyle/>
          <a:p>
            <a:pPr lvl="0"/>
            <a:r>
              <a:rPr lang="en-US" dirty="0"/>
              <a:t>Design and commissioning of a 600 L Time Projection Chamber with Microbulk Micromegas - Lin, Heng et al. JINST 13 (2018) no.06, P06012 arXiv:1804.02863 [</a:t>
            </a:r>
            <a:r>
              <a:rPr lang="en-US" dirty="0" err="1"/>
              <a:t>physics.ins-det</a:t>
            </a:r>
            <a:r>
              <a:rPr lang="en-US" dirty="0"/>
              <a:t>]</a:t>
            </a:r>
          </a:p>
          <a:p>
            <a:pPr lvl="0"/>
            <a:r>
              <a:rPr lang="en-US" dirty="0"/>
              <a:t>Signal-background discrimination with convolutional neural networks in the PandaX-III experiment - Qiao, Hao et al. Accepted by </a:t>
            </a:r>
            <a:r>
              <a:rPr lang="en-US" dirty="0" err="1"/>
              <a:t>Sci.China</a:t>
            </a:r>
            <a:r>
              <a:rPr lang="en-US" dirty="0"/>
              <a:t> </a:t>
            </a:r>
            <a:r>
              <a:rPr lang="en-US" dirty="0" err="1"/>
              <a:t>Phys.Mech.Astron</a:t>
            </a:r>
            <a:r>
              <a:rPr lang="en-US" dirty="0"/>
              <a:t>. arXiv:1802.03489 [</a:t>
            </a:r>
            <a:r>
              <a:rPr lang="en-US" dirty="0" err="1"/>
              <a:t>physics.ins-det</a:t>
            </a:r>
            <a:r>
              <a:rPr lang="en-US" dirty="0"/>
              <a:t>]</a:t>
            </a:r>
          </a:p>
          <a:p>
            <a:pPr lvl="0"/>
            <a:r>
              <a:rPr lang="en-US" dirty="0"/>
              <a:t>PandaX-III: Searching for Neutrinoless Double Beta Decay with High Pressure Gaseous Time Projection Chambers - (Han, Ke for the PandaX-III Collaboration) arXiv:1710.08908 [</a:t>
            </a:r>
            <a:r>
              <a:rPr lang="en-US" dirty="0" err="1"/>
              <a:t>physics.ins-det</a:t>
            </a:r>
            <a:r>
              <a:rPr lang="en-US" dirty="0"/>
              <a:t>]</a:t>
            </a:r>
          </a:p>
          <a:p>
            <a:pPr lvl="0"/>
            <a:r>
              <a:rPr lang="en-US" dirty="0"/>
              <a:t>PandaX-III: Searching for neutrinoless double beta decay with high pressure136Xe gas time projection chambers - Chen, Xun et al. </a:t>
            </a:r>
            <a:r>
              <a:rPr lang="en-US" dirty="0" err="1"/>
              <a:t>Sci.China</a:t>
            </a:r>
            <a:r>
              <a:rPr lang="en-US" dirty="0"/>
              <a:t> </a:t>
            </a:r>
            <a:r>
              <a:rPr lang="en-US" dirty="0" err="1"/>
              <a:t>Phys.Mech.Astron</a:t>
            </a:r>
            <a:r>
              <a:rPr lang="en-US" dirty="0"/>
              <a:t>. 60 (2017) no.6, 061011 arXiv:1610.08883 [</a:t>
            </a:r>
            <a:r>
              <a:rPr lang="en-US" dirty="0" err="1"/>
              <a:t>physics.ins-det</a:t>
            </a:r>
            <a:r>
              <a:rPr lang="en-US" dirty="0"/>
              <a:t>] </a:t>
            </a:r>
          </a:p>
          <a:p>
            <a:pPr lvl="0"/>
            <a:r>
              <a:rPr lang="zh-CN" altLang="en-US" dirty="0"/>
              <a:t>袁 影</a:t>
            </a:r>
            <a:r>
              <a:rPr lang="en-US" dirty="0"/>
              <a:t>  </a:t>
            </a:r>
            <a:r>
              <a:rPr lang="zh-CN" altLang="en-US" dirty="0"/>
              <a:t>王思广</a:t>
            </a:r>
            <a:r>
              <a:rPr lang="en-US" dirty="0"/>
              <a:t>*, </a:t>
            </a:r>
            <a:r>
              <a:rPr lang="zh-CN" altLang="en-US" dirty="0"/>
              <a:t>电感耦合等离子体质谱法测定单晶铜中痕量放射性核素钍和铀的含量</a:t>
            </a:r>
            <a:r>
              <a:rPr lang="en-US" dirty="0"/>
              <a:t>, </a:t>
            </a:r>
            <a:r>
              <a:rPr lang="en-US" altLang="zh-CN" dirty="0"/>
              <a:t>《</a:t>
            </a:r>
            <a:r>
              <a:rPr lang="zh-CN" altLang="en-US" dirty="0"/>
              <a:t>核技术</a:t>
            </a:r>
            <a:r>
              <a:rPr lang="en-US" altLang="zh-CN" dirty="0"/>
              <a:t>》</a:t>
            </a:r>
            <a:r>
              <a:rPr lang="zh-CN" altLang="en-US" dirty="0"/>
              <a:t>已接收</a:t>
            </a:r>
            <a:endParaRPr lang="en-US" dirty="0"/>
          </a:p>
          <a:p>
            <a:pPr lvl="0"/>
            <a:r>
              <a:rPr lang="zh-CN" altLang="en-US" dirty="0"/>
              <a:t>乔 颢</a:t>
            </a:r>
            <a:r>
              <a:rPr lang="en-US" dirty="0"/>
              <a:t>  </a:t>
            </a:r>
            <a:r>
              <a:rPr lang="zh-CN" altLang="en-US" dirty="0"/>
              <a:t>王思广</a:t>
            </a:r>
            <a:r>
              <a:rPr lang="en-US" dirty="0"/>
              <a:t>*</a:t>
            </a:r>
            <a:r>
              <a:rPr lang="zh-CN" altLang="en-US" dirty="0"/>
              <a:t>利用</a:t>
            </a:r>
            <a:r>
              <a:rPr lang="en-US" dirty="0"/>
              <a:t>GPU</a:t>
            </a:r>
            <a:r>
              <a:rPr lang="zh-CN" altLang="en-US" dirty="0"/>
              <a:t>加速信号形状与探测器分辨率随能量变化的卷积</a:t>
            </a:r>
            <a:r>
              <a:rPr lang="en-US" dirty="0"/>
              <a:t>  </a:t>
            </a:r>
            <a:r>
              <a:rPr lang="en-US" altLang="zh-CN" dirty="0"/>
              <a:t>《</a:t>
            </a:r>
            <a:r>
              <a:rPr lang="zh-CN" altLang="en-US" dirty="0"/>
              <a:t>核技术</a:t>
            </a:r>
            <a:r>
              <a:rPr lang="en-US" altLang="zh-CN" dirty="0"/>
              <a:t>》</a:t>
            </a:r>
            <a:r>
              <a:rPr lang="zh-CN" altLang="en-US" dirty="0"/>
              <a:t>已接收</a:t>
            </a:r>
            <a:endParaRPr lang="en-US" dirty="0"/>
          </a:p>
        </p:txBody>
      </p:sp>
    </p:spTree>
    <p:extLst>
      <p:ext uri="{BB962C8B-B14F-4D97-AF65-F5344CB8AC3E}">
        <p14:creationId xmlns:p14="http://schemas.microsoft.com/office/powerpoint/2010/main" val="83327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zh-CN" altLang="en-US" b="0" dirty="0"/>
              <a:t>建</a:t>
            </a:r>
            <a:r>
              <a:rPr lang="zh-CN" altLang="en-US" b="0" dirty="0" smtClean="0"/>
              <a:t>成国际上首个百</a:t>
            </a:r>
            <a:r>
              <a:rPr lang="zh-CN" altLang="en-US" b="0" dirty="0"/>
              <a:t>公斤级、高</a:t>
            </a:r>
            <a:r>
              <a:rPr lang="zh-CN" altLang="en-US" b="0" dirty="0" smtClean="0"/>
              <a:t>灵敏</a:t>
            </a:r>
            <a:r>
              <a:rPr lang="zh-CN" altLang="en-US" b="0" dirty="0"/>
              <a:t>度、低放射性本底的气体时</a:t>
            </a:r>
            <a:r>
              <a:rPr lang="zh-CN" altLang="en-US" b="0" dirty="0" smtClean="0"/>
              <a:t>间投</a:t>
            </a:r>
            <a:r>
              <a:rPr lang="zh-CN" altLang="en-US" b="0" dirty="0"/>
              <a:t>影室</a:t>
            </a:r>
            <a:r>
              <a:rPr lang="en-US" altLang="zh-CN" b="0" dirty="0"/>
              <a:t>(</a:t>
            </a:r>
            <a:r>
              <a:rPr lang="en-US" b="0" dirty="0"/>
              <a:t>Time </a:t>
            </a:r>
            <a:r>
              <a:rPr lang="en-US" b="0" dirty="0" smtClean="0"/>
              <a:t>Projection Chamber</a:t>
            </a:r>
            <a:r>
              <a:rPr lang="en-US" b="0" dirty="0"/>
              <a:t>, TPC</a:t>
            </a:r>
            <a:r>
              <a:rPr lang="en-US" b="0" dirty="0" smtClean="0"/>
              <a:t>)</a:t>
            </a:r>
          </a:p>
          <a:p>
            <a:r>
              <a:rPr lang="zh-CN" altLang="en-US" b="0" dirty="0" smtClean="0"/>
              <a:t>预</a:t>
            </a:r>
            <a:r>
              <a:rPr lang="zh-CN" altLang="en-US" b="0" dirty="0"/>
              <a:t>期的能量分</a:t>
            </a:r>
            <a:r>
              <a:rPr lang="zh-CN" altLang="en-US" b="0" dirty="0" smtClean="0"/>
              <a:t>辨率</a:t>
            </a:r>
            <a:r>
              <a:rPr lang="zh-CN" altLang="en-US" b="0" dirty="0"/>
              <a:t>将达到</a:t>
            </a:r>
            <a:r>
              <a:rPr lang="en-US" altLang="zh-CN" b="0" dirty="0"/>
              <a:t>3% </a:t>
            </a:r>
            <a:r>
              <a:rPr lang="en-US" altLang="zh-CN" b="0" dirty="0" smtClean="0"/>
              <a:t>FWHM</a:t>
            </a:r>
            <a:r>
              <a:rPr lang="zh-CN" altLang="en-US" b="0" dirty="0" smtClean="0"/>
              <a:t>（</a:t>
            </a:r>
            <a:r>
              <a:rPr lang="en-US" altLang="zh-CN" b="0" dirty="0" smtClean="0"/>
              <a:t>2.5MeV</a:t>
            </a:r>
            <a:r>
              <a:rPr lang="zh-CN" altLang="en-US" b="0" dirty="0" smtClean="0"/>
              <a:t>），</a:t>
            </a:r>
            <a:r>
              <a:rPr lang="zh-CN" altLang="en-US" b="0" dirty="0"/>
              <a:t>能够利用</a:t>
            </a:r>
            <a:r>
              <a:rPr lang="en-US" altLang="zh-CN" b="0" dirty="0" smtClean="0"/>
              <a:t>TPC</a:t>
            </a:r>
            <a:r>
              <a:rPr lang="zh-CN" altLang="en-US" b="0" dirty="0" smtClean="0"/>
              <a:t>特</a:t>
            </a:r>
            <a:r>
              <a:rPr lang="zh-CN" altLang="en-US" b="0" dirty="0"/>
              <a:t>有的三维成像原理来重建事</a:t>
            </a:r>
            <a:r>
              <a:rPr lang="zh-CN" altLang="en-US" b="0" dirty="0" smtClean="0"/>
              <a:t>例事</a:t>
            </a:r>
            <a:r>
              <a:rPr lang="zh-CN" altLang="en-US" b="0" dirty="0"/>
              <a:t>件的径</a:t>
            </a:r>
            <a:r>
              <a:rPr lang="zh-CN" altLang="en-US" b="0" dirty="0" smtClean="0"/>
              <a:t>迹</a:t>
            </a:r>
            <a:endParaRPr lang="en-US" altLang="zh-CN" b="0" dirty="0"/>
          </a:p>
          <a:p>
            <a:r>
              <a:rPr lang="zh-CN" altLang="en-US" b="0" dirty="0" smtClean="0"/>
              <a:t>进行暗物质的方向性探测和无中微子双贝塔衰变的研究</a:t>
            </a:r>
            <a:endParaRPr lang="en-US" altLang="zh-CN" b="0" dirty="0" smtClean="0"/>
          </a:p>
          <a:p>
            <a:r>
              <a:rPr lang="zh-CN" altLang="en-US" b="0" dirty="0" smtClean="0"/>
              <a:t>同</a:t>
            </a:r>
            <a:r>
              <a:rPr lang="zh-CN" altLang="en-US" b="0" dirty="0"/>
              <a:t>时我们也将在探</a:t>
            </a:r>
            <a:r>
              <a:rPr lang="zh-CN" altLang="en-US" b="0" dirty="0" smtClean="0"/>
              <a:t>测器</a:t>
            </a:r>
            <a:r>
              <a:rPr lang="zh-CN" altLang="en-US" b="0" dirty="0"/>
              <a:t>能量分辨率和本底控制方面</a:t>
            </a:r>
            <a:r>
              <a:rPr lang="zh-CN" altLang="en-US" b="0" dirty="0" smtClean="0"/>
              <a:t>开展</a:t>
            </a:r>
            <a:r>
              <a:rPr lang="zh-CN" altLang="en-US" b="0" dirty="0"/>
              <a:t>针对性的重点研发工作，为</a:t>
            </a:r>
            <a:r>
              <a:rPr lang="zh-CN" altLang="en-US" b="0" dirty="0" smtClean="0"/>
              <a:t>下一</a:t>
            </a:r>
            <a:r>
              <a:rPr lang="zh-CN" altLang="en-US" b="0" dirty="0"/>
              <a:t>步的吨级实验打好坚实的</a:t>
            </a:r>
            <a:r>
              <a:rPr lang="zh-CN" altLang="en-US" b="0" dirty="0" smtClean="0"/>
              <a:t>基础</a:t>
            </a:r>
            <a:r>
              <a:rPr lang="zh-CN" altLang="en-US" b="0" dirty="0"/>
              <a:t>。</a:t>
            </a:r>
            <a:endParaRPr lang="en-US" dirty="0"/>
          </a:p>
        </p:txBody>
      </p:sp>
      <p:sp>
        <p:nvSpPr>
          <p:cNvPr id="3" name="Title 2"/>
          <p:cNvSpPr>
            <a:spLocks noGrp="1"/>
          </p:cNvSpPr>
          <p:nvPr>
            <p:ph type="title"/>
          </p:nvPr>
        </p:nvSpPr>
        <p:spPr/>
        <p:txBody>
          <a:bodyPr/>
          <a:lstStyle/>
          <a:p>
            <a:r>
              <a:rPr lang="zh-CN" altLang="en-US" dirty="0" smtClean="0"/>
              <a:t>课题二总体目标</a:t>
            </a:r>
            <a:endParaRPr lang="en-US" dirty="0"/>
          </a:p>
        </p:txBody>
      </p:sp>
    </p:spTree>
    <p:extLst>
      <p:ext uri="{BB962C8B-B14F-4D97-AF65-F5344CB8AC3E}">
        <p14:creationId xmlns:p14="http://schemas.microsoft.com/office/powerpoint/2010/main" val="4284640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94025" y="1685678"/>
            <a:ext cx="8372163" cy="5088162"/>
          </a:xfrm>
        </p:spPr>
        <p:txBody>
          <a:bodyPr>
            <a:noAutofit/>
          </a:bodyPr>
          <a:lstStyle/>
          <a:p>
            <a:pPr>
              <a:lnSpc>
                <a:spcPct val="100000"/>
              </a:lnSpc>
            </a:pPr>
            <a:r>
              <a:rPr lang="en-US" sz="1200" dirty="0" err="1"/>
              <a:t>韩柯，PandaX-III</a:t>
            </a:r>
            <a:r>
              <a:rPr lang="en-US" sz="1200" dirty="0"/>
              <a:t>: 0νββ with High Pressure 136Xe Gas </a:t>
            </a:r>
            <a:r>
              <a:rPr lang="en-US" sz="1200" dirty="0" err="1"/>
              <a:t>TPC</a:t>
            </a:r>
            <a:r>
              <a:rPr lang="en-US" sz="1200" dirty="0" err="1" smtClean="0"/>
              <a:t>，"</a:t>
            </a:r>
            <a:r>
              <a:rPr lang="en-US" sz="1200" dirty="0" err="1"/>
              <a:t>Double</a:t>
            </a:r>
            <a:r>
              <a:rPr lang="en-US" sz="1200" dirty="0"/>
              <a:t> beta decay and underground science" (DBD16)，2016年11</a:t>
            </a:r>
            <a:r>
              <a:rPr lang="en-US" sz="1200" dirty="0" smtClean="0"/>
              <a:t>月，</a:t>
            </a:r>
            <a:r>
              <a:rPr lang="en-US" sz="1200" dirty="0"/>
              <a:t>日本大阪</a:t>
            </a:r>
          </a:p>
          <a:p>
            <a:pPr>
              <a:lnSpc>
                <a:spcPct val="100000"/>
              </a:lnSpc>
            </a:pPr>
            <a:r>
              <a:rPr lang="en-US" sz="1200" dirty="0" err="1" smtClean="0"/>
              <a:t>韩柯</a:t>
            </a:r>
            <a:r>
              <a:rPr lang="en-US" sz="1200" dirty="0" err="1"/>
              <a:t>，PandaX-III</a:t>
            </a:r>
            <a:r>
              <a:rPr lang="en-US" sz="1200" dirty="0"/>
              <a:t>: 0νββ with High Pressure 136Xe Gas </a:t>
            </a:r>
            <a:r>
              <a:rPr lang="en-US" sz="1200" dirty="0" smtClean="0"/>
              <a:t>TPC，AFAD 2017，2017</a:t>
            </a:r>
            <a:r>
              <a:rPr lang="en-US" sz="1200" dirty="0"/>
              <a:t>年1</a:t>
            </a:r>
            <a:r>
              <a:rPr lang="en-US" sz="1200" dirty="0" smtClean="0"/>
              <a:t>月，</a:t>
            </a:r>
            <a:r>
              <a:rPr lang="en-US" sz="1200" dirty="0"/>
              <a:t>甘肃兰州</a:t>
            </a:r>
          </a:p>
          <a:p>
            <a:pPr>
              <a:lnSpc>
                <a:spcPct val="100000"/>
              </a:lnSpc>
            </a:pPr>
            <a:r>
              <a:rPr lang="zh-CN" altLang="en-US" sz="1200" dirty="0"/>
              <a:t>王少博</a:t>
            </a:r>
            <a:r>
              <a:rPr lang="en-US" sz="1200" dirty="0"/>
              <a:t>，PandaX-III neutrinoless double beta decay </a:t>
            </a:r>
            <a:r>
              <a:rPr lang="en-US" sz="1200" dirty="0" smtClean="0"/>
              <a:t>experiment，XeSAT2017</a:t>
            </a:r>
            <a:r>
              <a:rPr lang="zh-CN" altLang="en-US" sz="1200" dirty="0" smtClean="0"/>
              <a:t>，</a:t>
            </a:r>
            <a:r>
              <a:rPr lang="en-US" sz="1200" dirty="0" smtClean="0"/>
              <a:t>2017</a:t>
            </a:r>
            <a:r>
              <a:rPr lang="zh-CN" altLang="en-US" sz="1200" dirty="0" smtClean="0"/>
              <a:t>年</a:t>
            </a:r>
            <a:r>
              <a:rPr lang="en-US" altLang="zh-CN" sz="1200" dirty="0" smtClean="0"/>
              <a:t>4</a:t>
            </a:r>
            <a:r>
              <a:rPr lang="zh-CN" altLang="en-US" sz="1200" dirty="0" smtClean="0"/>
              <a:t>月</a:t>
            </a:r>
            <a:r>
              <a:rPr lang="en-US" sz="1200" dirty="0" smtClean="0"/>
              <a:t>，</a:t>
            </a:r>
            <a:r>
              <a:rPr lang="en-US" sz="1200" dirty="0" err="1" smtClean="0"/>
              <a:t>Khon</a:t>
            </a:r>
            <a:r>
              <a:rPr lang="en-US" sz="1200" dirty="0" smtClean="0"/>
              <a:t> </a:t>
            </a:r>
            <a:r>
              <a:rPr lang="en-US" sz="1200" dirty="0" err="1"/>
              <a:t>Kaen</a:t>
            </a:r>
            <a:r>
              <a:rPr lang="en-US" sz="1200" dirty="0"/>
              <a:t>, Thailand</a:t>
            </a:r>
          </a:p>
          <a:p>
            <a:pPr>
              <a:lnSpc>
                <a:spcPct val="100000"/>
              </a:lnSpc>
            </a:pPr>
            <a:r>
              <a:rPr lang="en-US" sz="1200" dirty="0" smtClean="0"/>
              <a:t>王思广 </a:t>
            </a:r>
            <a:r>
              <a:rPr lang="en-US" sz="1200" dirty="0"/>
              <a:t>，</a:t>
            </a:r>
            <a:r>
              <a:rPr lang="en-US" sz="1200" dirty="0" err="1"/>
              <a:t>PandaX-III：Searching</a:t>
            </a:r>
            <a:r>
              <a:rPr lang="en-US" sz="1200" dirty="0"/>
              <a:t> for 0νββ with High Pressure 136Xe Gas TPC，第六届方向性暗物质直接探测国际研讨会，2017</a:t>
            </a:r>
            <a:r>
              <a:rPr lang="en-US" sz="1200" dirty="0" smtClean="0"/>
              <a:t>年六月，</a:t>
            </a:r>
            <a:r>
              <a:rPr lang="en-US" sz="1200" dirty="0"/>
              <a:t>西昌</a:t>
            </a:r>
          </a:p>
          <a:p>
            <a:pPr>
              <a:lnSpc>
                <a:spcPct val="100000"/>
              </a:lnSpc>
            </a:pPr>
            <a:r>
              <a:rPr lang="zh-CN" altLang="en-US" sz="1200" dirty="0"/>
              <a:t>王少博</a:t>
            </a:r>
            <a:r>
              <a:rPr lang="en-US" sz="1200" dirty="0"/>
              <a:t>, PandaX-III neutrinoless double beta decay </a:t>
            </a:r>
            <a:r>
              <a:rPr lang="en-US" sz="1200" dirty="0" err="1"/>
              <a:t>experiment，International</a:t>
            </a:r>
            <a:r>
              <a:rPr lang="en-US" sz="1200" dirty="0"/>
              <a:t> </a:t>
            </a:r>
            <a:r>
              <a:rPr lang="en-US" sz="1200" dirty="0" smtClean="0"/>
              <a:t>N</a:t>
            </a:r>
            <a:r>
              <a:rPr lang="en-US" altLang="zh-CN" sz="1200" dirty="0" smtClean="0"/>
              <a:t>LDBD Symposium</a:t>
            </a:r>
            <a:r>
              <a:rPr lang="zh-CN" altLang="en-US" sz="1200" dirty="0" smtClean="0"/>
              <a:t>，</a:t>
            </a:r>
            <a:r>
              <a:rPr lang="en-US" sz="1200" dirty="0" smtClean="0"/>
              <a:t>2017</a:t>
            </a:r>
            <a:r>
              <a:rPr lang="zh-CN" altLang="en-US" sz="1200" dirty="0" smtClean="0"/>
              <a:t>年</a:t>
            </a:r>
            <a:r>
              <a:rPr lang="en-US" altLang="zh-CN" sz="1200" dirty="0" smtClean="0"/>
              <a:t>6</a:t>
            </a:r>
            <a:r>
              <a:rPr lang="zh-CN" altLang="en-US" sz="1200" dirty="0"/>
              <a:t>月</a:t>
            </a:r>
            <a:r>
              <a:rPr lang="en-US" sz="1200" dirty="0" smtClean="0"/>
              <a:t>，Shanghai</a:t>
            </a:r>
            <a:r>
              <a:rPr lang="en-US" sz="1200" dirty="0"/>
              <a:t>, China.</a:t>
            </a:r>
          </a:p>
          <a:p>
            <a:pPr>
              <a:lnSpc>
                <a:spcPct val="100000"/>
              </a:lnSpc>
            </a:pPr>
            <a:r>
              <a:rPr lang="en-US" sz="1200" dirty="0" err="1"/>
              <a:t>韩柯，Neutrinoless</a:t>
            </a:r>
            <a:r>
              <a:rPr lang="en-US" sz="1200" dirty="0"/>
              <a:t> Double Beta </a:t>
            </a:r>
            <a:r>
              <a:rPr lang="en-US" sz="1200" dirty="0" err="1"/>
              <a:t>Decay，The</a:t>
            </a:r>
            <a:r>
              <a:rPr lang="en-US" sz="1200" dirty="0"/>
              <a:t> 9th Joint Meeting of Chinese Physicists Worldwide (OCPA9)，2017年7</a:t>
            </a:r>
            <a:r>
              <a:rPr lang="en-US" sz="1200" dirty="0" smtClean="0"/>
              <a:t>月，北京</a:t>
            </a:r>
          </a:p>
          <a:p>
            <a:pPr>
              <a:lnSpc>
                <a:spcPct val="100000"/>
              </a:lnSpc>
            </a:pPr>
            <a:r>
              <a:rPr lang="zh-CN" altLang="en-US" sz="1200" dirty="0"/>
              <a:t>韩柯，</a:t>
            </a:r>
            <a:r>
              <a:rPr lang="en-US" sz="1200" dirty="0"/>
              <a:t>Neutrinoless Double beta </a:t>
            </a:r>
            <a:r>
              <a:rPr lang="en-US" sz="1200" dirty="0" smtClean="0"/>
              <a:t>decay with high pressure gas TPC</a:t>
            </a:r>
            <a:r>
              <a:rPr lang="zh-CN" altLang="en-US" sz="1200" dirty="0" smtClean="0"/>
              <a:t>，</a:t>
            </a:r>
            <a:r>
              <a:rPr lang="zh-CN" altLang="en-US" sz="1200" dirty="0"/>
              <a:t>中</a:t>
            </a:r>
            <a:r>
              <a:rPr lang="zh-CN" altLang="en-US" sz="1200" dirty="0" smtClean="0"/>
              <a:t>国先进气体探测器会议</a:t>
            </a:r>
            <a:r>
              <a:rPr lang="en-US" sz="1200" dirty="0" smtClean="0"/>
              <a:t>, </a:t>
            </a:r>
            <a:r>
              <a:rPr lang="en-US" altLang="zh-CN" sz="1200" dirty="0" smtClean="0"/>
              <a:t>2017</a:t>
            </a:r>
            <a:r>
              <a:rPr lang="zh-CN" altLang="en-US" sz="1200" dirty="0" smtClean="0"/>
              <a:t>年</a:t>
            </a:r>
            <a:r>
              <a:rPr lang="en-US" altLang="zh-CN" sz="1200" dirty="0" smtClean="0"/>
              <a:t>11</a:t>
            </a:r>
            <a:r>
              <a:rPr lang="zh-CN" altLang="en-US" sz="1200" dirty="0" smtClean="0"/>
              <a:t>月，广西南宁</a:t>
            </a:r>
            <a:endParaRPr lang="en-US" sz="1200" dirty="0" smtClean="0"/>
          </a:p>
          <a:p>
            <a:pPr>
              <a:lnSpc>
                <a:spcPct val="100000"/>
              </a:lnSpc>
            </a:pPr>
            <a:r>
              <a:rPr lang="zh-CN" altLang="en-US" sz="1200" dirty="0"/>
              <a:t>韩柯，</a:t>
            </a:r>
            <a:r>
              <a:rPr lang="en-US" sz="1200" dirty="0"/>
              <a:t>Neutrinoless Double beta decay</a:t>
            </a:r>
            <a:r>
              <a:rPr lang="zh-CN" altLang="en-US" sz="1200" dirty="0" smtClean="0"/>
              <a:t>，全国高能物理大会</a:t>
            </a:r>
            <a:r>
              <a:rPr lang="en-US" sz="1200" dirty="0" smtClean="0"/>
              <a:t>, </a:t>
            </a:r>
            <a:r>
              <a:rPr lang="en-US" altLang="zh-CN" sz="1200" dirty="0" smtClean="0"/>
              <a:t>2018</a:t>
            </a:r>
            <a:r>
              <a:rPr lang="zh-CN" altLang="en-US" sz="1200" dirty="0" smtClean="0"/>
              <a:t>年</a:t>
            </a:r>
            <a:r>
              <a:rPr lang="en-US" altLang="zh-CN" sz="1200" dirty="0" smtClean="0"/>
              <a:t>6</a:t>
            </a:r>
            <a:r>
              <a:rPr lang="zh-CN" altLang="en-US" sz="1200" dirty="0"/>
              <a:t>月</a:t>
            </a:r>
            <a:r>
              <a:rPr lang="en-US" sz="1200" dirty="0" smtClean="0"/>
              <a:t>, </a:t>
            </a:r>
            <a:r>
              <a:rPr lang="zh-CN" altLang="en-US" sz="1200" dirty="0" smtClean="0"/>
              <a:t>上海</a:t>
            </a:r>
            <a:endParaRPr lang="en-US" sz="1200" dirty="0"/>
          </a:p>
          <a:p>
            <a:pPr>
              <a:lnSpc>
                <a:spcPct val="100000"/>
              </a:lnSpc>
            </a:pPr>
            <a:r>
              <a:rPr lang="zh-CN" altLang="en-US" sz="1200" dirty="0" smtClean="0"/>
              <a:t>王</a:t>
            </a:r>
            <a:r>
              <a:rPr lang="zh-CN" altLang="en-US" sz="1200" dirty="0"/>
              <a:t>少博</a:t>
            </a:r>
            <a:r>
              <a:rPr lang="en-US" sz="1200" dirty="0"/>
              <a:t>, PandaX-III high pressure xenon TPC for neutrinoless double beta decay search, </a:t>
            </a:r>
            <a:r>
              <a:rPr lang="en-US" sz="1200" dirty="0" smtClean="0"/>
              <a:t>AFAD</a:t>
            </a:r>
            <a:r>
              <a:rPr lang="en-US" altLang="zh-CN" sz="1200" dirty="0" smtClean="0"/>
              <a:t>2018 </a:t>
            </a:r>
            <a:r>
              <a:rPr lang="en-US" sz="1200" dirty="0" smtClean="0"/>
              <a:t>, 2018</a:t>
            </a:r>
            <a:r>
              <a:rPr lang="zh-CN" altLang="en-US" sz="1200" dirty="0" smtClean="0"/>
              <a:t>年</a:t>
            </a:r>
            <a:r>
              <a:rPr lang="en-US" altLang="zh-CN" sz="1200" dirty="0" smtClean="0"/>
              <a:t>1</a:t>
            </a:r>
            <a:r>
              <a:rPr lang="zh-CN" altLang="en-US" sz="1200" dirty="0" smtClean="0"/>
              <a:t>月</a:t>
            </a:r>
            <a:r>
              <a:rPr lang="en-US" sz="1200" dirty="0" smtClean="0"/>
              <a:t>, </a:t>
            </a:r>
            <a:r>
              <a:rPr lang="en-US" sz="1200" dirty="0"/>
              <a:t>Daejeon, Korea. </a:t>
            </a:r>
          </a:p>
          <a:p>
            <a:pPr>
              <a:lnSpc>
                <a:spcPct val="100000"/>
              </a:lnSpc>
            </a:pPr>
            <a:r>
              <a:rPr lang="zh-CN" altLang="en-US" sz="1200" dirty="0" smtClean="0"/>
              <a:t>韩</a:t>
            </a:r>
            <a:r>
              <a:rPr lang="zh-CN" altLang="en-US" sz="1200" dirty="0"/>
              <a:t>柯，</a:t>
            </a:r>
            <a:r>
              <a:rPr lang="en-US" sz="1200" dirty="0"/>
              <a:t>Neutrinoless Double beta decay</a:t>
            </a:r>
            <a:r>
              <a:rPr lang="zh-CN" altLang="en-US" sz="1200" dirty="0"/>
              <a:t>，</a:t>
            </a:r>
            <a:r>
              <a:rPr lang="en-US" sz="1200" dirty="0"/>
              <a:t>CHEP 2018, June 19-23, Shanghai, </a:t>
            </a:r>
            <a:r>
              <a:rPr lang="en-US" sz="1200" dirty="0" smtClean="0"/>
              <a:t>China</a:t>
            </a:r>
            <a:endParaRPr lang="en-US" sz="1200" dirty="0"/>
          </a:p>
          <a:p>
            <a:pPr>
              <a:lnSpc>
                <a:spcPct val="100000"/>
              </a:lnSpc>
            </a:pPr>
            <a:r>
              <a:rPr lang="zh-CN" altLang="en-US" sz="1200" dirty="0"/>
              <a:t>韩柯，</a:t>
            </a:r>
            <a:r>
              <a:rPr lang="en-US" sz="1200" dirty="0"/>
              <a:t> PandaX-III: Neutrinoless Double Beta Decay Search at </a:t>
            </a:r>
            <a:r>
              <a:rPr lang="en-US" sz="1200" dirty="0" smtClean="0"/>
              <a:t>CJPL</a:t>
            </a:r>
            <a:r>
              <a:rPr lang="zh-CN" altLang="en-US" sz="1200" dirty="0" smtClean="0"/>
              <a:t>，</a:t>
            </a:r>
            <a:r>
              <a:rPr lang="en-US" altLang="zh-CN" sz="1200" dirty="0" smtClean="0"/>
              <a:t>Beyond Energy Workshop</a:t>
            </a:r>
            <a:r>
              <a:rPr lang="zh-CN" altLang="en-US" sz="1200" dirty="0" smtClean="0"/>
              <a:t>，</a:t>
            </a:r>
            <a:r>
              <a:rPr lang="en-US" altLang="zh-CN" sz="1200" dirty="0" smtClean="0"/>
              <a:t>Berkeley</a:t>
            </a:r>
            <a:r>
              <a:rPr lang="zh-CN" altLang="en-US" sz="1200" dirty="0" smtClean="0"/>
              <a:t>，</a:t>
            </a:r>
            <a:r>
              <a:rPr lang="en-US" altLang="zh-CN" sz="1200" dirty="0" smtClean="0"/>
              <a:t>CA</a:t>
            </a:r>
            <a:endParaRPr lang="en-US" sz="1200" dirty="0"/>
          </a:p>
          <a:p>
            <a:pPr>
              <a:lnSpc>
                <a:spcPct val="100000"/>
              </a:lnSpc>
            </a:pPr>
            <a:r>
              <a:rPr lang="zh-CN" altLang="en-US" sz="1200" dirty="0" smtClean="0"/>
              <a:t>韩</a:t>
            </a:r>
            <a:r>
              <a:rPr lang="zh-CN" altLang="en-US" sz="1200" dirty="0"/>
              <a:t>柯，</a:t>
            </a:r>
            <a:r>
              <a:rPr lang="en-US" sz="1200" dirty="0"/>
              <a:t> PandaX-III: Neutrinoless Double Beta Decay Search at CJPL</a:t>
            </a:r>
            <a:r>
              <a:rPr lang="zh-CN" altLang="en-US" sz="1200" dirty="0"/>
              <a:t>，</a:t>
            </a:r>
            <a:r>
              <a:rPr lang="en-US" sz="1200" dirty="0"/>
              <a:t>International Symposium on Neutrino Frontiers, July 16-19 2018, </a:t>
            </a:r>
            <a:r>
              <a:rPr lang="en-US" sz="1200" dirty="0" err="1"/>
              <a:t>Quy</a:t>
            </a:r>
            <a:r>
              <a:rPr lang="en-US" sz="1200" dirty="0"/>
              <a:t> </a:t>
            </a:r>
            <a:r>
              <a:rPr lang="en-US" sz="1200" dirty="0" err="1"/>
              <a:t>Nhon</a:t>
            </a:r>
            <a:r>
              <a:rPr lang="en-US" sz="1200" dirty="0"/>
              <a:t>, Vietnam</a:t>
            </a:r>
          </a:p>
        </p:txBody>
      </p:sp>
      <p:sp>
        <p:nvSpPr>
          <p:cNvPr id="3" name="Title 2"/>
          <p:cNvSpPr>
            <a:spLocks noGrp="1"/>
          </p:cNvSpPr>
          <p:nvPr>
            <p:ph type="title"/>
          </p:nvPr>
        </p:nvSpPr>
        <p:spPr/>
        <p:txBody>
          <a:bodyPr/>
          <a:lstStyle/>
          <a:p>
            <a:r>
              <a:rPr lang="zh-CN" altLang="en-US" dirty="0" smtClean="0"/>
              <a:t>会议邀请报告</a:t>
            </a:r>
            <a:r>
              <a:rPr lang="en-US" altLang="zh-CN" dirty="0" smtClean="0"/>
              <a:t>12</a:t>
            </a:r>
            <a:r>
              <a:rPr lang="zh-CN" altLang="en-US" dirty="0" smtClean="0"/>
              <a:t>个</a:t>
            </a:r>
            <a:endParaRPr lang="en-US" dirty="0"/>
          </a:p>
        </p:txBody>
      </p:sp>
    </p:spTree>
    <p:extLst>
      <p:ext uri="{BB962C8B-B14F-4D97-AF65-F5344CB8AC3E}">
        <p14:creationId xmlns:p14="http://schemas.microsoft.com/office/powerpoint/2010/main" val="36793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nvPr>
        </p:nvGraphicFramePr>
        <p:xfrm>
          <a:off x="444648" y="1904490"/>
          <a:ext cx="8351435" cy="1458718"/>
        </p:xfrm>
        <a:graphic>
          <a:graphicData uri="http://schemas.openxmlformats.org/drawingml/2006/table">
            <a:tbl>
              <a:tblPr firstRow="1" bandRow="1">
                <a:tableStyleId>{5C22544A-7EE6-4342-B048-85BDC9FD1C3A}</a:tableStyleId>
              </a:tblPr>
              <a:tblGrid>
                <a:gridCol w="1670287">
                  <a:extLst>
                    <a:ext uri="{9D8B030D-6E8A-4147-A177-3AD203B41FA5}">
                      <a16:colId xmlns:a16="http://schemas.microsoft.com/office/drawing/2014/main" val="3178994729"/>
                    </a:ext>
                  </a:extLst>
                </a:gridCol>
                <a:gridCol w="1670287">
                  <a:extLst>
                    <a:ext uri="{9D8B030D-6E8A-4147-A177-3AD203B41FA5}">
                      <a16:colId xmlns:a16="http://schemas.microsoft.com/office/drawing/2014/main" val="4162476922"/>
                    </a:ext>
                  </a:extLst>
                </a:gridCol>
                <a:gridCol w="1670287">
                  <a:extLst>
                    <a:ext uri="{9D8B030D-6E8A-4147-A177-3AD203B41FA5}">
                      <a16:colId xmlns:a16="http://schemas.microsoft.com/office/drawing/2014/main" val="1214108467"/>
                    </a:ext>
                  </a:extLst>
                </a:gridCol>
                <a:gridCol w="1670287">
                  <a:extLst>
                    <a:ext uri="{9D8B030D-6E8A-4147-A177-3AD203B41FA5}">
                      <a16:colId xmlns:a16="http://schemas.microsoft.com/office/drawing/2014/main" val="2644235055"/>
                    </a:ext>
                  </a:extLst>
                </a:gridCol>
                <a:gridCol w="1670287">
                  <a:extLst>
                    <a:ext uri="{9D8B030D-6E8A-4147-A177-3AD203B41FA5}">
                      <a16:colId xmlns:a16="http://schemas.microsoft.com/office/drawing/2014/main" val="1075236946"/>
                    </a:ext>
                  </a:extLst>
                </a:gridCol>
              </a:tblGrid>
              <a:tr h="416777">
                <a:tc>
                  <a:txBody>
                    <a:bodyPr/>
                    <a:lstStyle/>
                    <a:p>
                      <a:r>
                        <a:rPr lang="en-US" b="0" dirty="0" smtClean="0"/>
                        <a:t>2016</a:t>
                      </a:r>
                      <a:r>
                        <a:rPr lang="zh-CN" altLang="en-US" b="0" dirty="0" smtClean="0"/>
                        <a:t>年度</a:t>
                      </a:r>
                      <a:endParaRPr lang="en-US" b="0" dirty="0"/>
                    </a:p>
                  </a:txBody>
                  <a:tcPr/>
                </a:tc>
                <a:tc>
                  <a:txBody>
                    <a:bodyPr/>
                    <a:lstStyle/>
                    <a:p>
                      <a:r>
                        <a:rPr lang="en-US" b="0" dirty="0" smtClean="0"/>
                        <a:t>2017</a:t>
                      </a:r>
                      <a:r>
                        <a:rPr lang="zh-CN" altLang="en-US" b="0" dirty="0" smtClean="0"/>
                        <a:t>年度</a:t>
                      </a:r>
                      <a:endParaRPr lang="en-US" b="0" dirty="0"/>
                    </a:p>
                  </a:txBody>
                  <a:tcPr/>
                </a:tc>
                <a:tc>
                  <a:txBody>
                    <a:bodyPr/>
                    <a:lstStyle/>
                    <a:p>
                      <a:r>
                        <a:rPr lang="en-US" b="0" dirty="0" smtClean="0"/>
                        <a:t>2018</a:t>
                      </a:r>
                      <a:r>
                        <a:rPr lang="zh-CN" altLang="en-US" b="0" dirty="0" smtClean="0"/>
                        <a:t>年度</a:t>
                      </a:r>
                      <a:endParaRPr lang="en-US" b="0" dirty="0"/>
                    </a:p>
                  </a:txBody>
                  <a:tcPr/>
                </a:tc>
                <a:tc>
                  <a:txBody>
                    <a:bodyPr/>
                    <a:lstStyle/>
                    <a:p>
                      <a:r>
                        <a:rPr lang="en-US" b="0" dirty="0" smtClean="0"/>
                        <a:t>2019</a:t>
                      </a:r>
                      <a:r>
                        <a:rPr lang="zh-CN" altLang="en-US" b="0" dirty="0" smtClean="0"/>
                        <a:t>年度</a:t>
                      </a:r>
                      <a:endParaRPr lang="en-US" b="0" dirty="0"/>
                    </a:p>
                  </a:txBody>
                  <a:tcPr/>
                </a:tc>
                <a:tc>
                  <a:txBody>
                    <a:bodyPr/>
                    <a:lstStyle/>
                    <a:p>
                      <a:r>
                        <a:rPr lang="en-US" b="0" dirty="0" smtClean="0"/>
                        <a:t>2020</a:t>
                      </a:r>
                      <a:r>
                        <a:rPr lang="zh-CN" altLang="en-US" b="0" dirty="0" smtClean="0"/>
                        <a:t>年度</a:t>
                      </a:r>
                      <a:endParaRPr lang="en-US" b="0" dirty="0"/>
                    </a:p>
                  </a:txBody>
                  <a:tcPr/>
                </a:tc>
                <a:extLst>
                  <a:ext uri="{0D108BD9-81ED-4DB2-BD59-A6C34878D82A}">
                    <a16:rowId xmlns:a16="http://schemas.microsoft.com/office/drawing/2014/main" val="4231005112"/>
                  </a:ext>
                </a:extLst>
              </a:tr>
              <a:tr h="1041941">
                <a:tc>
                  <a:txBody>
                    <a:bodyPr/>
                    <a:lstStyle/>
                    <a:p>
                      <a:r>
                        <a:rPr lang="en-US" altLang="zh-CN" b="0" dirty="0" smtClean="0">
                          <a:solidFill>
                            <a:srgbClr val="0000FF"/>
                          </a:solidFill>
                        </a:rPr>
                        <a:t>20</a:t>
                      </a:r>
                      <a:r>
                        <a:rPr lang="zh-CN" altLang="en-US" b="0" dirty="0" smtClean="0">
                          <a:solidFill>
                            <a:srgbClr val="0000FF"/>
                          </a:solidFill>
                        </a:rPr>
                        <a:t>公斤级原型探测器研究</a:t>
                      </a:r>
                      <a:endParaRPr lang="en-US" b="0" dirty="0">
                        <a:solidFill>
                          <a:srgbClr val="0000FF"/>
                        </a:solidFill>
                      </a:endParaRPr>
                    </a:p>
                  </a:txBody>
                  <a:tcPr/>
                </a:tc>
                <a:tc>
                  <a:txBody>
                    <a:bodyPr/>
                    <a:lstStyle/>
                    <a:p>
                      <a:r>
                        <a:rPr lang="zh-CN" altLang="en-US" b="0" dirty="0" smtClean="0">
                          <a:solidFill>
                            <a:srgbClr val="0000FF"/>
                          </a:solidFill>
                        </a:rPr>
                        <a:t>完成</a:t>
                      </a:r>
                      <a:r>
                        <a:rPr lang="en-US" altLang="zh-CN" b="0" dirty="0" smtClean="0">
                          <a:solidFill>
                            <a:srgbClr val="0000FF"/>
                          </a:solidFill>
                        </a:rPr>
                        <a:t>200</a:t>
                      </a:r>
                      <a:r>
                        <a:rPr lang="zh-CN" altLang="en-US" b="0" dirty="0" smtClean="0">
                          <a:solidFill>
                            <a:srgbClr val="0000FF"/>
                          </a:solidFill>
                        </a:rPr>
                        <a:t>公斤级设计和材料选择</a:t>
                      </a:r>
                      <a:endParaRPr lang="en-US" b="0" dirty="0">
                        <a:solidFill>
                          <a:srgbClr val="0000FF"/>
                        </a:solidFill>
                      </a:endParaRPr>
                    </a:p>
                  </a:txBody>
                  <a:tcPr/>
                </a:tc>
                <a:tc>
                  <a:txBody>
                    <a:bodyPr/>
                    <a:lstStyle/>
                    <a:p>
                      <a:r>
                        <a:rPr lang="zh-CN" altLang="en-US" b="0" dirty="0" smtClean="0">
                          <a:solidFill>
                            <a:srgbClr val="0000FF"/>
                          </a:solidFill>
                        </a:rPr>
                        <a:t>建造</a:t>
                      </a:r>
                      <a:r>
                        <a:rPr lang="en-US" altLang="zh-CN" b="0" dirty="0" smtClean="0">
                          <a:solidFill>
                            <a:srgbClr val="0000FF"/>
                          </a:solidFill>
                        </a:rPr>
                        <a:t>200</a:t>
                      </a:r>
                      <a:r>
                        <a:rPr lang="zh-CN" altLang="en-US" b="0" dirty="0" smtClean="0">
                          <a:solidFill>
                            <a:srgbClr val="0000FF"/>
                          </a:solidFill>
                        </a:rPr>
                        <a:t>公斤级探测器，</a:t>
                      </a:r>
                      <a:endParaRPr lang="en-US" altLang="zh-CN" b="0" dirty="0" smtClean="0">
                        <a:solidFill>
                          <a:srgbClr val="0000FF"/>
                        </a:solidFill>
                      </a:endParaRPr>
                    </a:p>
                    <a:p>
                      <a:r>
                        <a:rPr lang="zh-CN" altLang="en-US" b="0" dirty="0" smtClean="0">
                          <a:solidFill>
                            <a:srgbClr val="0000FF"/>
                          </a:solidFill>
                        </a:rPr>
                        <a:t>暗物质探测</a:t>
                      </a:r>
                      <a:endParaRPr lang="en-US" b="0" dirty="0">
                        <a:solidFill>
                          <a:srgbClr val="0000FF"/>
                        </a:solidFill>
                      </a:endParaRPr>
                    </a:p>
                  </a:txBody>
                  <a:tcPr/>
                </a:tc>
                <a:tc>
                  <a:txBody>
                    <a:bodyPr/>
                    <a:lstStyle/>
                    <a:p>
                      <a:r>
                        <a:rPr lang="zh-CN" altLang="en-US" b="0" dirty="0" smtClean="0">
                          <a:solidFill>
                            <a:srgbClr val="0000FF"/>
                          </a:solidFill>
                        </a:rPr>
                        <a:t>装入</a:t>
                      </a:r>
                      <a:r>
                        <a:rPr lang="en-US" altLang="zh-CN" b="0" dirty="0" smtClean="0">
                          <a:solidFill>
                            <a:srgbClr val="0000FF"/>
                          </a:solidFill>
                        </a:rPr>
                        <a:t>200</a:t>
                      </a:r>
                      <a:r>
                        <a:rPr lang="en-US" altLang="zh-CN" b="0" baseline="0" dirty="0" smtClean="0">
                          <a:solidFill>
                            <a:srgbClr val="0000FF"/>
                          </a:solidFill>
                        </a:rPr>
                        <a:t> kg </a:t>
                      </a:r>
                      <a:r>
                        <a:rPr lang="en-US" altLang="zh-CN" b="0" baseline="30000" dirty="0" smtClean="0">
                          <a:solidFill>
                            <a:srgbClr val="0000FF"/>
                          </a:solidFill>
                        </a:rPr>
                        <a:t>136</a:t>
                      </a:r>
                      <a:r>
                        <a:rPr lang="en-US" altLang="zh-CN" b="0" dirty="0" smtClean="0">
                          <a:solidFill>
                            <a:srgbClr val="0000FF"/>
                          </a:solidFill>
                        </a:rPr>
                        <a:t>Xe</a:t>
                      </a:r>
                      <a:r>
                        <a:rPr lang="zh-CN" altLang="en-US" b="0" dirty="0" smtClean="0">
                          <a:solidFill>
                            <a:srgbClr val="0000FF"/>
                          </a:solidFill>
                        </a:rPr>
                        <a:t>，研究双</a:t>
                      </a:r>
                      <a:r>
                        <a:rPr lang="en-US" altLang="zh-CN" b="0" dirty="0" smtClean="0">
                          <a:solidFill>
                            <a:srgbClr val="0000FF"/>
                          </a:solidFill>
                        </a:rPr>
                        <a:t>beta</a:t>
                      </a:r>
                      <a:r>
                        <a:rPr lang="zh-CN" altLang="en-US" b="0" dirty="0" smtClean="0">
                          <a:solidFill>
                            <a:srgbClr val="0000FF"/>
                          </a:solidFill>
                        </a:rPr>
                        <a:t>衰变</a:t>
                      </a:r>
                      <a:endParaRPr lang="en-US" b="0" dirty="0">
                        <a:solidFill>
                          <a:srgbClr val="0000FF"/>
                        </a:solidFill>
                      </a:endParaRPr>
                    </a:p>
                  </a:txBody>
                  <a:tcPr/>
                </a:tc>
                <a:tc>
                  <a:txBody>
                    <a:bodyPr/>
                    <a:lstStyle/>
                    <a:p>
                      <a:r>
                        <a:rPr lang="zh-CN" altLang="en-US" b="0" dirty="0" smtClean="0">
                          <a:solidFill>
                            <a:srgbClr val="0000FF"/>
                          </a:solidFill>
                        </a:rPr>
                        <a:t>运行探测器，发表物理结果</a:t>
                      </a:r>
                      <a:endParaRPr lang="en-US" b="0" dirty="0">
                        <a:solidFill>
                          <a:srgbClr val="0000FF"/>
                        </a:solidFill>
                      </a:endParaRPr>
                    </a:p>
                  </a:txBody>
                  <a:tcPr/>
                </a:tc>
                <a:extLst>
                  <a:ext uri="{0D108BD9-81ED-4DB2-BD59-A6C34878D82A}">
                    <a16:rowId xmlns:a16="http://schemas.microsoft.com/office/drawing/2014/main" val="4216836381"/>
                  </a:ext>
                </a:extLst>
              </a:tr>
            </a:tbl>
          </a:graphicData>
        </a:graphic>
      </p:graphicFrame>
      <p:sp>
        <p:nvSpPr>
          <p:cNvPr id="3" name="Title 2"/>
          <p:cNvSpPr>
            <a:spLocks noGrp="1"/>
          </p:cNvSpPr>
          <p:nvPr>
            <p:ph type="title"/>
          </p:nvPr>
        </p:nvSpPr>
        <p:spPr/>
        <p:txBody>
          <a:bodyPr/>
          <a:lstStyle/>
          <a:p>
            <a:r>
              <a:rPr lang="zh-CN" altLang="en-US" dirty="0" smtClean="0"/>
              <a:t>下一阶段研发工作</a:t>
            </a:r>
            <a:endParaRPr lang="en-US" dirty="0"/>
          </a:p>
        </p:txBody>
      </p:sp>
      <p:cxnSp>
        <p:nvCxnSpPr>
          <p:cNvPr id="5" name="Straight Connector 4"/>
          <p:cNvCxnSpPr/>
          <p:nvPr/>
        </p:nvCxnSpPr>
        <p:spPr>
          <a:xfrm>
            <a:off x="3782741" y="1904490"/>
            <a:ext cx="0" cy="1828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82741" y="3333098"/>
            <a:ext cx="800219" cy="461665"/>
          </a:xfrm>
          <a:prstGeom prst="rect">
            <a:avLst/>
          </a:prstGeom>
          <a:noFill/>
        </p:spPr>
        <p:txBody>
          <a:bodyPr wrap="none" rtlCol="0">
            <a:spAutoFit/>
          </a:bodyPr>
          <a:lstStyle/>
          <a:p>
            <a:r>
              <a:rPr lang="zh-CN" altLang="en-US" sz="2400" dirty="0" smtClean="0">
                <a:solidFill>
                  <a:srgbClr val="FF0000"/>
                </a:solidFill>
              </a:rPr>
              <a:t>现在</a:t>
            </a:r>
            <a:endParaRPr lang="en-US" sz="2400" dirty="0">
              <a:solidFill>
                <a:srgbClr val="FF0000"/>
              </a:solidFill>
            </a:endParaRPr>
          </a:p>
        </p:txBody>
      </p:sp>
      <p:sp>
        <p:nvSpPr>
          <p:cNvPr id="9" name="TextBox 8"/>
          <p:cNvSpPr txBox="1"/>
          <p:nvPr/>
        </p:nvSpPr>
        <p:spPr>
          <a:xfrm>
            <a:off x="374681" y="3947532"/>
            <a:ext cx="8555215" cy="2308324"/>
          </a:xfrm>
          <a:prstGeom prst="rect">
            <a:avLst/>
          </a:prstGeom>
          <a:noFill/>
        </p:spPr>
        <p:txBody>
          <a:bodyPr wrap="square" rtlCol="0">
            <a:spAutoFit/>
          </a:bodyPr>
          <a:lstStyle/>
          <a:p>
            <a:pPr>
              <a:lnSpc>
                <a:spcPct val="150000"/>
              </a:lnSpc>
            </a:pPr>
            <a:r>
              <a:rPr lang="zh-CN" altLang="en-US" sz="2400" dirty="0" smtClean="0"/>
              <a:t>最重要目标：</a:t>
            </a:r>
            <a:r>
              <a:rPr lang="en-US" altLang="zh-CN" sz="2400" dirty="0" smtClean="0"/>
              <a:t>200</a:t>
            </a:r>
            <a:r>
              <a:rPr lang="zh-CN" altLang="en-US" sz="2400" dirty="0" smtClean="0"/>
              <a:t>公斤级探测器设计建造</a:t>
            </a:r>
            <a:endParaRPr lang="en-US" altLang="zh-CN" sz="2400" dirty="0" smtClean="0"/>
          </a:p>
          <a:p>
            <a:pPr marL="285750" indent="-285750">
              <a:lnSpc>
                <a:spcPct val="150000"/>
              </a:lnSpc>
              <a:buFont typeface="Arial" panose="020B0604020202020204" pitchFamily="34" charset="0"/>
              <a:buChar char="•"/>
            </a:pPr>
            <a:r>
              <a:rPr lang="zh-CN" altLang="en-US" sz="2400" dirty="0" smtClean="0"/>
              <a:t>挑战</a:t>
            </a:r>
            <a:r>
              <a:rPr lang="en-US" altLang="zh-CN" sz="2400" dirty="0" smtClean="0"/>
              <a:t>1</a:t>
            </a:r>
            <a:r>
              <a:rPr lang="zh-CN" altLang="en-US" sz="2400" dirty="0" smtClean="0"/>
              <a:t>：</a:t>
            </a:r>
            <a:r>
              <a:rPr lang="en-US" altLang="zh-CN" sz="2400" dirty="0" smtClean="0"/>
              <a:t>Microbulk Micromegas</a:t>
            </a:r>
            <a:r>
              <a:rPr lang="zh-CN" altLang="en-US" sz="2400" dirty="0" smtClean="0"/>
              <a:t>的稳定、高质量运行</a:t>
            </a:r>
            <a:endParaRPr lang="en-US" altLang="zh-CN" sz="2400" dirty="0" smtClean="0"/>
          </a:p>
          <a:p>
            <a:pPr marL="285750" indent="-285750">
              <a:lnSpc>
                <a:spcPct val="150000"/>
              </a:lnSpc>
              <a:buFont typeface="Arial" panose="020B0604020202020204" pitchFamily="34" charset="0"/>
              <a:buChar char="•"/>
            </a:pPr>
            <a:r>
              <a:rPr lang="zh-CN" altLang="en-US" sz="2400" dirty="0" smtClean="0"/>
              <a:t>挑战</a:t>
            </a:r>
            <a:r>
              <a:rPr lang="en-US" altLang="zh-CN" sz="2400" dirty="0"/>
              <a:t>2</a:t>
            </a:r>
            <a:r>
              <a:rPr lang="zh-CN" altLang="en-US" sz="2400" dirty="0"/>
              <a:t>：低本底压力容器</a:t>
            </a:r>
            <a:endParaRPr lang="en-US" altLang="zh-CN" sz="2400" dirty="0" smtClean="0"/>
          </a:p>
          <a:p>
            <a:pPr marL="285750" indent="-285750">
              <a:lnSpc>
                <a:spcPct val="150000"/>
              </a:lnSpc>
              <a:buFont typeface="Arial" panose="020B0604020202020204" pitchFamily="34" charset="0"/>
              <a:buChar char="•"/>
            </a:pPr>
            <a:r>
              <a:rPr lang="zh-CN" altLang="en-US" sz="2400" dirty="0"/>
              <a:t>挑</a:t>
            </a:r>
            <a:r>
              <a:rPr lang="zh-CN" altLang="en-US" sz="2400" dirty="0" smtClean="0"/>
              <a:t>战</a:t>
            </a:r>
            <a:r>
              <a:rPr lang="en-US" altLang="zh-CN" sz="2400" dirty="0" smtClean="0"/>
              <a:t>3</a:t>
            </a:r>
            <a:r>
              <a:rPr lang="zh-CN" altLang="en-US" sz="2400" dirty="0" smtClean="0"/>
              <a:t>：锦屏地下实验室进度、屏蔽体设计建造</a:t>
            </a:r>
            <a:endParaRPr lang="zh-CN" altLang="en-US" sz="2400" dirty="0"/>
          </a:p>
        </p:txBody>
      </p:sp>
    </p:spTree>
    <p:extLst>
      <p:ext uri="{BB962C8B-B14F-4D97-AF65-F5344CB8AC3E}">
        <p14:creationId xmlns:p14="http://schemas.microsoft.com/office/powerpoint/2010/main" val="337676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94023" y="1693112"/>
            <a:ext cx="5304611" cy="4908410"/>
          </a:xfrm>
        </p:spPr>
        <p:txBody>
          <a:bodyPr>
            <a:normAutofit/>
          </a:bodyPr>
          <a:lstStyle/>
          <a:p>
            <a:r>
              <a:rPr lang="zh-CN" altLang="en-US" sz="1600" dirty="0"/>
              <a:t>为</a:t>
            </a:r>
            <a:r>
              <a:rPr lang="zh-CN" altLang="en-US" sz="1600" dirty="0" smtClean="0"/>
              <a:t>了能量分辨率，</a:t>
            </a:r>
            <a:r>
              <a:rPr lang="en-US" altLang="zh-CN" sz="1600" dirty="0" smtClean="0"/>
              <a:t>Micromegas</a:t>
            </a:r>
            <a:r>
              <a:rPr lang="zh-CN" altLang="en-US" sz="1600" dirty="0" smtClean="0"/>
              <a:t>需要运行在极限偏压下</a:t>
            </a:r>
            <a:endParaRPr lang="en-US" altLang="zh-CN" sz="1600" dirty="0" smtClean="0"/>
          </a:p>
          <a:p>
            <a:pPr lvl="1"/>
            <a:r>
              <a:rPr lang="zh-CN" altLang="en-US" sz="1400" dirty="0" smtClean="0"/>
              <a:t>更容易打火，造成通道损坏</a:t>
            </a:r>
            <a:endParaRPr lang="en-US" altLang="zh-CN" sz="1400" dirty="0" smtClean="0"/>
          </a:p>
          <a:p>
            <a:r>
              <a:rPr lang="en-US" altLang="zh-CN" sz="1600" dirty="0" smtClean="0"/>
              <a:t>Microbulk Micromegas</a:t>
            </a:r>
            <a:r>
              <a:rPr lang="zh-CN" altLang="en-US" sz="1600" dirty="0" smtClean="0"/>
              <a:t>对气体品质要求极高</a:t>
            </a:r>
            <a:endParaRPr lang="en-US" altLang="zh-CN" sz="1600" dirty="0" smtClean="0"/>
          </a:p>
          <a:p>
            <a:pPr lvl="1"/>
            <a:r>
              <a:rPr lang="zh-CN" altLang="en-US" sz="1400" dirty="0"/>
              <a:t>成</a:t>
            </a:r>
            <a:r>
              <a:rPr lang="zh-CN" altLang="en-US" sz="1400" dirty="0" smtClean="0"/>
              <a:t>熟的</a:t>
            </a:r>
            <a:r>
              <a:rPr lang="en-US" altLang="zh-CN" sz="1400" dirty="0" smtClean="0"/>
              <a:t>Xe</a:t>
            </a:r>
            <a:r>
              <a:rPr lang="zh-CN" altLang="en-US" sz="1400" dirty="0" smtClean="0"/>
              <a:t>提纯</a:t>
            </a:r>
            <a:endParaRPr lang="en-US" altLang="zh-CN" sz="1400" dirty="0" smtClean="0"/>
          </a:p>
          <a:p>
            <a:pPr lvl="1"/>
            <a:r>
              <a:rPr lang="en-US" altLang="zh-CN" sz="1400" dirty="0" smtClean="0"/>
              <a:t>TMA</a:t>
            </a:r>
            <a:r>
              <a:rPr lang="zh-CN" altLang="en-US" sz="1400" dirty="0" smtClean="0"/>
              <a:t>的纯化需要进一步的研发</a:t>
            </a:r>
            <a:endParaRPr lang="en-US" altLang="zh-CN" sz="1400" dirty="0" smtClean="0"/>
          </a:p>
          <a:p>
            <a:r>
              <a:rPr lang="en-US" altLang="zh-CN" sz="1600" dirty="0" smtClean="0"/>
              <a:t>128</a:t>
            </a:r>
            <a:r>
              <a:rPr lang="zh-CN" altLang="en-US" sz="1600" dirty="0" smtClean="0"/>
              <a:t>读出通道的长期稳定性</a:t>
            </a:r>
            <a:endParaRPr lang="en-US" altLang="zh-CN" sz="1600" dirty="0" smtClean="0"/>
          </a:p>
          <a:p>
            <a:pPr lvl="1"/>
            <a:r>
              <a:rPr lang="en-US" altLang="zh-CN" sz="1400" dirty="0" smtClean="0"/>
              <a:t>Micromegas</a:t>
            </a:r>
            <a:r>
              <a:rPr lang="zh-CN" altLang="en-US" sz="1400" dirty="0" smtClean="0"/>
              <a:t>接头</a:t>
            </a:r>
            <a:endParaRPr lang="en-US" altLang="zh-CN" sz="1400" dirty="0" smtClean="0"/>
          </a:p>
          <a:p>
            <a:pPr lvl="1"/>
            <a:r>
              <a:rPr lang="zh-CN" altLang="en-US" sz="1400" dirty="0" smtClean="0"/>
              <a:t>信号延长线</a:t>
            </a:r>
            <a:endParaRPr lang="en-US" sz="1400" dirty="0"/>
          </a:p>
        </p:txBody>
      </p:sp>
      <p:sp>
        <p:nvSpPr>
          <p:cNvPr id="3" name="Title 2"/>
          <p:cNvSpPr>
            <a:spLocks noGrp="1"/>
          </p:cNvSpPr>
          <p:nvPr>
            <p:ph type="title"/>
          </p:nvPr>
        </p:nvSpPr>
        <p:spPr/>
        <p:txBody>
          <a:bodyPr>
            <a:normAutofit/>
          </a:bodyPr>
          <a:lstStyle/>
          <a:p>
            <a:r>
              <a:rPr lang="en-US" altLang="zh-CN" dirty="0" smtClean="0"/>
              <a:t>Micromegas</a:t>
            </a:r>
            <a:r>
              <a:rPr lang="zh-CN" altLang="en-US" dirty="0"/>
              <a:t>的稳定、高质量运</a:t>
            </a:r>
            <a:r>
              <a:rPr lang="zh-CN" altLang="en-US" dirty="0" smtClean="0"/>
              <a:t>行</a:t>
            </a:r>
            <a:endParaRPr lang="en-US" dirty="0"/>
          </a:p>
        </p:txBody>
      </p:sp>
      <p:pic>
        <p:nvPicPr>
          <p:cNvPr id="4" name="Content Placeholder 16"/>
          <p:cNvPicPr>
            <a:picLocks noChangeAspect="1"/>
          </p:cNvPicPr>
          <p:nvPr/>
        </p:nvPicPr>
        <p:blipFill>
          <a:blip r:embed="rId2"/>
          <a:stretch>
            <a:fillRect/>
          </a:stretch>
        </p:blipFill>
        <p:spPr>
          <a:xfrm>
            <a:off x="5798634" y="1570762"/>
            <a:ext cx="3345366" cy="2852017"/>
          </a:xfrm>
          <a:prstGeom prst="rect">
            <a:avLst/>
          </a:prstGeom>
        </p:spPr>
      </p:pic>
      <p:pic>
        <p:nvPicPr>
          <p:cNvPr id="5" name="Picture 4"/>
          <p:cNvPicPr>
            <a:picLocks noChangeAspect="1"/>
          </p:cNvPicPr>
          <p:nvPr/>
        </p:nvPicPr>
        <p:blipFill>
          <a:blip r:embed="rId3"/>
          <a:stretch>
            <a:fillRect/>
          </a:stretch>
        </p:blipFill>
        <p:spPr>
          <a:xfrm>
            <a:off x="117351" y="4567431"/>
            <a:ext cx="3591989" cy="2011048"/>
          </a:xfrm>
          <a:prstGeom prst="rect">
            <a:avLst/>
          </a:prstGeom>
        </p:spPr>
      </p:pic>
      <p:pic>
        <p:nvPicPr>
          <p:cNvPr id="6" name="Picture 5"/>
          <p:cNvPicPr>
            <a:picLocks noChangeAspect="1"/>
          </p:cNvPicPr>
          <p:nvPr/>
        </p:nvPicPr>
        <p:blipFill>
          <a:blip r:embed="rId4"/>
          <a:stretch>
            <a:fillRect/>
          </a:stretch>
        </p:blipFill>
        <p:spPr>
          <a:xfrm>
            <a:off x="2288737" y="4528438"/>
            <a:ext cx="2465250" cy="219543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9768" y="4361604"/>
            <a:ext cx="3994183" cy="2301093"/>
          </a:xfrm>
          <a:prstGeom prst="rect">
            <a:avLst/>
          </a:prstGeom>
        </p:spPr>
      </p:pic>
    </p:spTree>
    <p:extLst>
      <p:ext uri="{BB962C8B-B14F-4D97-AF65-F5344CB8AC3E}">
        <p14:creationId xmlns:p14="http://schemas.microsoft.com/office/powerpoint/2010/main" val="2601869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zh-CN" altLang="en-US" sz="2000" dirty="0"/>
              <a:t>初</a:t>
            </a:r>
            <a:r>
              <a:rPr lang="zh-CN" altLang="en-US" sz="2000" dirty="0" smtClean="0"/>
              <a:t>期设想：高纯无氧铜压力容器</a:t>
            </a:r>
            <a:endParaRPr lang="en-US" altLang="zh-CN" sz="2000" dirty="0" smtClean="0"/>
          </a:p>
          <a:p>
            <a:pPr lvl="1"/>
            <a:r>
              <a:rPr lang="zh-CN" altLang="en-US" sz="1800" dirty="0"/>
              <a:t>国</a:t>
            </a:r>
            <a:r>
              <a:rPr lang="zh-CN" altLang="en-US" sz="1800" dirty="0" smtClean="0"/>
              <a:t>内厂家不具备真空焊接大体量、厚壁铜压力容器经验</a:t>
            </a:r>
            <a:endParaRPr lang="en-US" altLang="zh-CN" sz="1800" dirty="0" smtClean="0"/>
          </a:p>
          <a:p>
            <a:pPr lvl="1"/>
            <a:r>
              <a:rPr lang="zh-CN" altLang="en-US" sz="1800" dirty="0"/>
              <a:t>国</a:t>
            </a:r>
            <a:r>
              <a:rPr lang="zh-CN" altLang="en-US" sz="1800" dirty="0" smtClean="0"/>
              <a:t>外进口面临压力容器监管问题</a:t>
            </a:r>
            <a:endParaRPr lang="en-US" altLang="zh-CN" sz="1800" dirty="0" smtClean="0"/>
          </a:p>
          <a:p>
            <a:r>
              <a:rPr lang="zh-CN" altLang="en-US" sz="2000" dirty="0" smtClean="0"/>
              <a:t>更可行方案：</a:t>
            </a:r>
            <a:r>
              <a:rPr lang="zh-CN" altLang="en-US" sz="2000" dirty="0" smtClean="0">
                <a:solidFill>
                  <a:srgbClr val="FF0000"/>
                </a:solidFill>
              </a:rPr>
              <a:t>低本底核级不锈钢</a:t>
            </a:r>
            <a:r>
              <a:rPr lang="zh-CN" altLang="en-US" sz="2000" dirty="0" smtClean="0"/>
              <a:t>或高纯钛</a:t>
            </a:r>
            <a:r>
              <a:rPr lang="en-US" altLang="zh-CN" sz="2000" dirty="0" smtClean="0"/>
              <a:t>+</a:t>
            </a:r>
            <a:r>
              <a:rPr lang="zh-CN" altLang="en-US" sz="2000" dirty="0"/>
              <a:t>高纯无氧</a:t>
            </a:r>
            <a:r>
              <a:rPr lang="zh-CN" altLang="en-US" sz="2000" dirty="0" smtClean="0"/>
              <a:t>铜衬里</a:t>
            </a:r>
            <a:endParaRPr lang="en-US" sz="2000" dirty="0"/>
          </a:p>
        </p:txBody>
      </p:sp>
      <p:sp>
        <p:nvSpPr>
          <p:cNvPr id="3" name="Title 2"/>
          <p:cNvSpPr>
            <a:spLocks noGrp="1"/>
          </p:cNvSpPr>
          <p:nvPr>
            <p:ph type="title"/>
          </p:nvPr>
        </p:nvSpPr>
        <p:spPr/>
        <p:txBody>
          <a:bodyPr/>
          <a:lstStyle/>
          <a:p>
            <a:r>
              <a:rPr lang="zh-CN" altLang="en-US" dirty="0"/>
              <a:t>低本底压力容器</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09" y="4014439"/>
            <a:ext cx="3736027" cy="2359054"/>
          </a:xfrm>
          <a:prstGeom prst="rect">
            <a:avLst/>
          </a:prstGeom>
        </p:spPr>
      </p:pic>
      <p:sp>
        <p:nvSpPr>
          <p:cNvPr id="5" name="TextBox 4"/>
          <p:cNvSpPr txBox="1"/>
          <p:nvPr/>
        </p:nvSpPr>
        <p:spPr>
          <a:xfrm>
            <a:off x="2413967" y="3788328"/>
            <a:ext cx="1213021" cy="276999"/>
          </a:xfrm>
          <a:prstGeom prst="rect">
            <a:avLst/>
          </a:prstGeom>
          <a:noFill/>
        </p:spPr>
        <p:txBody>
          <a:bodyPr wrap="square" rtlCol="0">
            <a:spAutoFit/>
          </a:bodyPr>
          <a:lstStyle/>
          <a:p>
            <a:r>
              <a:rPr lang="en-US" sz="1200" dirty="0" smtClean="0">
                <a:solidFill>
                  <a:srgbClr val="3777B7"/>
                </a:solidFill>
              </a:rPr>
              <a:t>Girth weld joint</a:t>
            </a:r>
            <a:endParaRPr lang="en-US" sz="1200" dirty="0">
              <a:solidFill>
                <a:srgbClr val="3777B7"/>
              </a:solidFill>
            </a:endParaRPr>
          </a:p>
        </p:txBody>
      </p:sp>
      <p:sp>
        <p:nvSpPr>
          <p:cNvPr id="6" name="TextBox 5"/>
          <p:cNvSpPr txBox="1"/>
          <p:nvPr/>
        </p:nvSpPr>
        <p:spPr>
          <a:xfrm>
            <a:off x="251909" y="6339214"/>
            <a:ext cx="2628213" cy="276999"/>
          </a:xfrm>
          <a:prstGeom prst="rect">
            <a:avLst/>
          </a:prstGeom>
          <a:noFill/>
        </p:spPr>
        <p:txBody>
          <a:bodyPr wrap="square" rtlCol="0">
            <a:spAutoFit/>
          </a:bodyPr>
          <a:lstStyle/>
          <a:p>
            <a:r>
              <a:rPr lang="en-US" sz="1200" dirty="0" smtClean="0">
                <a:solidFill>
                  <a:srgbClr val="3777B7"/>
                </a:solidFill>
              </a:rPr>
              <a:t>Longitudinal weld joint, higher stress</a:t>
            </a:r>
            <a:endParaRPr lang="en-US" sz="1200" dirty="0">
              <a:solidFill>
                <a:srgbClr val="3777B7"/>
              </a:solidFill>
            </a:endParaRPr>
          </a:p>
        </p:txBody>
      </p:sp>
      <p:sp>
        <p:nvSpPr>
          <p:cNvPr id="7" name="TextBox 6"/>
          <p:cNvSpPr txBox="1"/>
          <p:nvPr/>
        </p:nvSpPr>
        <p:spPr>
          <a:xfrm>
            <a:off x="193914" y="3709370"/>
            <a:ext cx="1347453" cy="276999"/>
          </a:xfrm>
          <a:prstGeom prst="rect">
            <a:avLst/>
          </a:prstGeom>
          <a:noFill/>
        </p:spPr>
        <p:txBody>
          <a:bodyPr wrap="square" rtlCol="0">
            <a:spAutoFit/>
          </a:bodyPr>
          <a:lstStyle/>
          <a:p>
            <a:r>
              <a:rPr lang="en-US" sz="1200" dirty="0" smtClean="0">
                <a:solidFill>
                  <a:srgbClr val="3777B7"/>
                </a:solidFill>
              </a:rPr>
              <a:t>Forge or ring roll</a:t>
            </a:r>
            <a:endParaRPr lang="en-US" sz="1200" dirty="0">
              <a:solidFill>
                <a:srgbClr val="3777B7"/>
              </a:solidFill>
            </a:endParaRPr>
          </a:p>
        </p:txBody>
      </p:sp>
      <p:cxnSp>
        <p:nvCxnSpPr>
          <p:cNvPr id="8" name="Straight Arrow Connector 7"/>
          <p:cNvCxnSpPr>
            <a:stCxn id="7" idx="2"/>
          </p:cNvCxnSpPr>
          <p:nvPr/>
        </p:nvCxnSpPr>
        <p:spPr>
          <a:xfrm>
            <a:off x="867641" y="3986369"/>
            <a:ext cx="28568" cy="1885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2"/>
          </p:cNvCxnSpPr>
          <p:nvPr/>
        </p:nvCxnSpPr>
        <p:spPr>
          <a:xfrm flipH="1">
            <a:off x="1118568" y="4065327"/>
            <a:ext cx="1901910" cy="1666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5" idx="2"/>
          </p:cNvCxnSpPr>
          <p:nvPr/>
        </p:nvCxnSpPr>
        <p:spPr>
          <a:xfrm flipH="1">
            <a:off x="2951356" y="4065327"/>
            <a:ext cx="69122" cy="3877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566015" y="5477349"/>
            <a:ext cx="336893" cy="896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a:srcRect l="14465" t="13303" r="10574" b="19871"/>
          <a:stretch/>
        </p:blipFill>
        <p:spPr>
          <a:xfrm>
            <a:off x="4780353" y="3972253"/>
            <a:ext cx="4327951" cy="2634923"/>
          </a:xfrm>
          <a:prstGeom prst="rect">
            <a:avLst/>
          </a:prstGeom>
        </p:spPr>
      </p:pic>
    </p:spTree>
    <p:extLst>
      <p:ext uri="{BB962C8B-B14F-4D97-AF65-F5344CB8AC3E}">
        <p14:creationId xmlns:p14="http://schemas.microsoft.com/office/powerpoint/2010/main" val="419523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zh-CN" altLang="en-US" sz="1800" dirty="0"/>
              <a:t>初</a:t>
            </a:r>
            <a:r>
              <a:rPr lang="zh-CN" altLang="en-US" sz="1800" dirty="0" smtClean="0"/>
              <a:t>期设想：气体、液体氙探测器共用</a:t>
            </a:r>
            <a:r>
              <a:rPr lang="en-US" altLang="zh-CN" sz="1800" dirty="0" smtClean="0"/>
              <a:t>CJPL-II</a:t>
            </a:r>
            <a:r>
              <a:rPr lang="zh-CN" altLang="en-US" sz="1800" dirty="0" smtClean="0"/>
              <a:t>大型水屏蔽系统</a:t>
            </a:r>
            <a:endParaRPr lang="en-US" altLang="zh-CN" sz="1800" dirty="0" smtClean="0"/>
          </a:p>
          <a:p>
            <a:pPr lvl="1"/>
            <a:r>
              <a:rPr lang="zh-CN" altLang="en-US" sz="1600" dirty="0"/>
              <a:t>水屏</a:t>
            </a:r>
            <a:r>
              <a:rPr lang="zh-CN" altLang="en-US" sz="1600" dirty="0" smtClean="0"/>
              <a:t>蔽造价、工程复杂度、时间性</a:t>
            </a:r>
            <a:endParaRPr lang="en-US" altLang="zh-CN" sz="1600" dirty="0" smtClean="0"/>
          </a:p>
          <a:p>
            <a:pPr lvl="1"/>
            <a:r>
              <a:rPr lang="zh-CN" altLang="en-US" sz="1600" dirty="0"/>
              <a:t>全</a:t>
            </a:r>
            <a:r>
              <a:rPr lang="zh-CN" altLang="en-US" sz="1600" dirty="0" smtClean="0"/>
              <a:t>新探测器系统在水下运行的不确定性</a:t>
            </a:r>
            <a:endParaRPr lang="en-US" altLang="zh-CN" sz="1600" dirty="0" smtClean="0"/>
          </a:p>
          <a:p>
            <a:r>
              <a:rPr lang="en-US" altLang="zh-CN" sz="2000" dirty="0"/>
              <a:t>CJPL-II</a:t>
            </a:r>
            <a:r>
              <a:rPr lang="zh-CN" altLang="en-US" sz="2000" dirty="0"/>
              <a:t>发改委项目的周期长，时间节</a:t>
            </a:r>
            <a:r>
              <a:rPr lang="zh-CN" altLang="en-US" sz="2000" dirty="0" smtClean="0"/>
              <a:t>点需要配</a:t>
            </a:r>
            <a:r>
              <a:rPr lang="zh-CN" altLang="en-US" sz="2000" dirty="0"/>
              <a:t>合</a:t>
            </a:r>
            <a:endParaRPr lang="en-US" altLang="zh-CN" sz="1600" dirty="0" smtClean="0"/>
          </a:p>
          <a:p>
            <a:r>
              <a:rPr lang="zh-CN" altLang="en-US" sz="1800" dirty="0"/>
              <a:t>备选方</a:t>
            </a:r>
            <a:r>
              <a:rPr lang="zh-CN" altLang="en-US" sz="1800" dirty="0" smtClean="0"/>
              <a:t>案：回收利用</a:t>
            </a:r>
            <a:r>
              <a:rPr lang="en-US" altLang="zh-CN" sz="1800" dirty="0" smtClean="0"/>
              <a:t>PandaX</a:t>
            </a:r>
            <a:r>
              <a:rPr lang="zh-CN" altLang="en-US" sz="1800" dirty="0" smtClean="0"/>
              <a:t>合作组已有的干式屏蔽系统</a:t>
            </a:r>
            <a:endParaRPr lang="en-US" altLang="zh-CN" sz="1800" dirty="0" smtClean="0"/>
          </a:p>
        </p:txBody>
      </p:sp>
      <p:sp>
        <p:nvSpPr>
          <p:cNvPr id="3" name="Title 2"/>
          <p:cNvSpPr>
            <a:spLocks noGrp="1"/>
          </p:cNvSpPr>
          <p:nvPr>
            <p:ph type="title"/>
          </p:nvPr>
        </p:nvSpPr>
        <p:spPr/>
        <p:txBody>
          <a:bodyPr/>
          <a:lstStyle/>
          <a:p>
            <a:r>
              <a:rPr lang="zh-CN" altLang="en-US" dirty="0"/>
              <a:t>锦屏地下实验</a:t>
            </a:r>
            <a:r>
              <a:rPr lang="zh-CN" altLang="en-US" dirty="0" smtClean="0"/>
              <a:t>室、</a:t>
            </a:r>
            <a:r>
              <a:rPr lang="zh-CN" altLang="en-US" dirty="0"/>
              <a:t>屏蔽体</a:t>
            </a:r>
            <a:endParaRPr lang="en-US" b="0" dirty="0"/>
          </a:p>
        </p:txBody>
      </p:sp>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4063" y="4244579"/>
            <a:ext cx="2856932" cy="2142699"/>
          </a:xfrm>
          <a:prstGeom prst="rect">
            <a:avLst/>
          </a:prstGeom>
        </p:spPr>
      </p:pic>
      <p:pic>
        <p:nvPicPr>
          <p:cNvPr id="5" name="Picture 4"/>
          <p:cNvPicPr>
            <a:picLocks noChangeAspect="1"/>
          </p:cNvPicPr>
          <p:nvPr/>
        </p:nvPicPr>
        <p:blipFill>
          <a:blip r:embed="rId4"/>
          <a:stretch>
            <a:fillRect/>
          </a:stretch>
        </p:blipFill>
        <p:spPr>
          <a:xfrm>
            <a:off x="2777518" y="3912733"/>
            <a:ext cx="2799899" cy="2806390"/>
          </a:xfrm>
          <a:prstGeom prst="rect">
            <a:avLst/>
          </a:prstGeom>
        </p:spPr>
      </p:pic>
      <p:pic>
        <p:nvPicPr>
          <p:cNvPr id="131" name="Picture 130"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0497" y="3938004"/>
            <a:ext cx="3457213" cy="2669172"/>
          </a:xfrm>
          <a:prstGeom prst="rect">
            <a:avLst/>
          </a:prstGeom>
        </p:spPr>
      </p:pic>
    </p:spTree>
    <p:extLst>
      <p:ext uri="{BB962C8B-B14F-4D97-AF65-F5344CB8AC3E}">
        <p14:creationId xmlns:p14="http://schemas.microsoft.com/office/powerpoint/2010/main" val="284978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94026" y="1685677"/>
            <a:ext cx="4586470" cy="5051767"/>
          </a:xfrm>
        </p:spPr>
        <p:txBody>
          <a:bodyPr/>
          <a:lstStyle/>
          <a:p>
            <a:r>
              <a:rPr lang="zh-CN" altLang="en-US" b="0" dirty="0"/>
              <a:t>气体探测器</a:t>
            </a:r>
            <a:r>
              <a:rPr lang="zh-CN" altLang="en-US" b="0" dirty="0" smtClean="0"/>
              <a:t>在</a:t>
            </a:r>
            <a:r>
              <a:rPr lang="zh-CN" altLang="en-US" b="0" dirty="0" smtClean="0">
                <a:solidFill>
                  <a:srgbClr val="FF0000"/>
                </a:solidFill>
              </a:rPr>
              <a:t>径</a:t>
            </a:r>
            <a:r>
              <a:rPr lang="zh-CN" altLang="en-US" b="0" dirty="0">
                <a:solidFill>
                  <a:srgbClr val="FF0000"/>
                </a:solidFill>
              </a:rPr>
              <a:t>迹重</a:t>
            </a:r>
            <a:r>
              <a:rPr lang="zh-CN" altLang="en-US" b="0" dirty="0" smtClean="0">
                <a:solidFill>
                  <a:srgbClr val="FF0000"/>
                </a:solidFill>
              </a:rPr>
              <a:t>建</a:t>
            </a:r>
            <a:r>
              <a:rPr lang="zh-CN" altLang="en-US" b="0" dirty="0" smtClean="0"/>
              <a:t>和</a:t>
            </a:r>
            <a:r>
              <a:rPr lang="zh-CN" altLang="en-US" b="0" dirty="0">
                <a:solidFill>
                  <a:srgbClr val="FF0000"/>
                </a:solidFill>
              </a:rPr>
              <a:t>方向性探测</a:t>
            </a:r>
            <a:r>
              <a:rPr lang="zh-CN" altLang="en-US" b="0" dirty="0"/>
              <a:t>方面有液体探测器不能比拟的优</a:t>
            </a:r>
            <a:r>
              <a:rPr lang="zh-CN" altLang="en-US" b="0" dirty="0" smtClean="0"/>
              <a:t>势</a:t>
            </a:r>
            <a:endParaRPr lang="en-US" altLang="zh-CN" b="0" dirty="0" smtClean="0"/>
          </a:p>
          <a:p>
            <a:r>
              <a:rPr lang="zh-CN" altLang="en-US" b="0" dirty="0" smtClean="0"/>
              <a:t>完成了</a:t>
            </a:r>
            <a:r>
              <a:rPr lang="en-US" altLang="zh-CN" b="0" dirty="0" smtClean="0"/>
              <a:t>200</a:t>
            </a:r>
            <a:r>
              <a:rPr lang="zh-CN" altLang="en-US" b="0" dirty="0" smtClean="0"/>
              <a:t>公斤级探测器的概念设计报告</a:t>
            </a:r>
            <a:endParaRPr lang="en-US" altLang="zh-CN" b="0" dirty="0" smtClean="0"/>
          </a:p>
          <a:p>
            <a:r>
              <a:rPr lang="en-US" altLang="zh-CN" dirty="0" smtClean="0"/>
              <a:t>20</a:t>
            </a:r>
            <a:r>
              <a:rPr lang="zh-CN" altLang="en-US" dirty="0" smtClean="0"/>
              <a:t>公斤级原型探测器运行良好</a:t>
            </a:r>
            <a:endParaRPr lang="en-US" altLang="zh-CN" dirty="0" smtClean="0"/>
          </a:p>
          <a:p>
            <a:r>
              <a:rPr lang="zh-CN" altLang="en-US" dirty="0"/>
              <a:t>未</a:t>
            </a:r>
            <a:r>
              <a:rPr lang="zh-CN" altLang="en-US" dirty="0" smtClean="0"/>
              <a:t>来三年是非常有挑战性的</a:t>
            </a:r>
            <a:endParaRPr lang="en-US" altLang="zh-CN" dirty="0" smtClean="0"/>
          </a:p>
          <a:p>
            <a:pPr lvl="1"/>
            <a:r>
              <a:rPr lang="zh-CN" altLang="en-US" b="0" dirty="0"/>
              <a:t>时间</a:t>
            </a:r>
            <a:r>
              <a:rPr lang="zh-CN" altLang="en-US" b="0" dirty="0" smtClean="0"/>
              <a:t>紧</a:t>
            </a:r>
            <a:endParaRPr lang="en-US" altLang="zh-CN" b="0" dirty="0" smtClean="0"/>
          </a:p>
          <a:p>
            <a:pPr lvl="1"/>
            <a:r>
              <a:rPr lang="zh-CN" altLang="en-US" dirty="0"/>
              <a:t>任务重</a:t>
            </a:r>
            <a:endParaRPr lang="en-US" altLang="zh-CN" b="0" dirty="0" smtClean="0"/>
          </a:p>
        </p:txBody>
      </p:sp>
      <p:sp>
        <p:nvSpPr>
          <p:cNvPr id="3" name="Title 2"/>
          <p:cNvSpPr>
            <a:spLocks noGrp="1"/>
          </p:cNvSpPr>
          <p:nvPr>
            <p:ph type="title"/>
          </p:nvPr>
        </p:nvSpPr>
        <p:spPr/>
        <p:txBody>
          <a:bodyPr/>
          <a:lstStyle/>
          <a:p>
            <a:r>
              <a:rPr lang="zh-CN" altLang="en-US" dirty="0" smtClean="0"/>
              <a:t>总结</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818" y="1685678"/>
            <a:ext cx="3769580" cy="4913227"/>
          </a:xfrm>
          <a:prstGeom prst="rect">
            <a:avLst/>
          </a:prstGeom>
        </p:spPr>
      </p:pic>
    </p:spTree>
    <p:extLst>
      <p:ext uri="{BB962C8B-B14F-4D97-AF65-F5344CB8AC3E}">
        <p14:creationId xmlns:p14="http://schemas.microsoft.com/office/powerpoint/2010/main" val="2054140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谢</a:t>
            </a:r>
            <a:r>
              <a:rPr lang="zh-CN" altLang="en-US" dirty="0" smtClean="0">
                <a:latin typeface="华文宋体" pitchFamily="2" charset="-122"/>
                <a:ea typeface="华文宋体" pitchFamily="2" charset="-122"/>
              </a:rPr>
              <a:t>谢</a:t>
            </a:r>
            <a:r>
              <a:rPr lang="zh-CN" altLang="en-US" dirty="0">
                <a:latin typeface="华文宋体" pitchFamily="2" charset="-122"/>
                <a:ea typeface="华文宋体" pitchFamily="2" charset="-122"/>
              </a:rPr>
              <a:t>各位专家</a:t>
            </a:r>
            <a:r>
              <a:rPr lang="zh-CN" altLang="en-US" dirty="0" smtClean="0">
                <a:latin typeface="华文宋体" pitchFamily="2" charset="-122"/>
                <a:ea typeface="华文宋体" pitchFamily="2" charset="-122"/>
              </a:rPr>
              <a:t>！</a:t>
            </a:r>
            <a:endParaRPr lang="zh-CN" altLang="en-US" dirty="0"/>
          </a:p>
        </p:txBody>
      </p:sp>
    </p:spTree>
    <p:extLst>
      <p:ext uri="{BB962C8B-B14F-4D97-AF65-F5344CB8AC3E}">
        <p14:creationId xmlns:p14="http://schemas.microsoft.com/office/powerpoint/2010/main" val="2732130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Sensitivity projection</a:t>
            </a:r>
            <a:endParaRPr lang="en-US" dirty="0"/>
          </a:p>
        </p:txBody>
      </p:sp>
      <p:sp>
        <p:nvSpPr>
          <p:cNvPr id="3" name="Content Placeholder 2"/>
          <p:cNvSpPr>
            <a:spLocks noGrp="1"/>
          </p:cNvSpPr>
          <p:nvPr>
            <p:ph idx="1"/>
          </p:nvPr>
        </p:nvSpPr>
        <p:spPr>
          <a:xfrm>
            <a:off x="457201" y="1726209"/>
            <a:ext cx="5821096" cy="2117496"/>
          </a:xfrm>
        </p:spPr>
        <p:txBody>
          <a:bodyPr>
            <a:normAutofit fontScale="70000" lnSpcReduction="20000"/>
          </a:bodyPr>
          <a:lstStyle/>
          <a:p>
            <a:r>
              <a:rPr lang="en-US" sz="2400" dirty="0" smtClean="0"/>
              <a:t>First 200-kg module:</a:t>
            </a:r>
          </a:p>
          <a:p>
            <a:pPr lvl="1"/>
            <a:r>
              <a:rPr lang="en-US" sz="1800" dirty="0" smtClean="0"/>
              <a:t>Microbulk Micromegas for charge readout</a:t>
            </a:r>
          </a:p>
          <a:p>
            <a:pPr lvl="1"/>
            <a:r>
              <a:rPr lang="en-US" sz="1800" dirty="0" smtClean="0"/>
              <a:t>3% FWHM, </a:t>
            </a:r>
            <a:r>
              <a:rPr lang="en-US" sz="1800" dirty="0" smtClean="0">
                <a:solidFill>
                  <a:srgbClr val="FF0000"/>
                </a:solidFill>
              </a:rPr>
              <a:t>1 </a:t>
            </a:r>
            <a:r>
              <a:rPr lang="en-US" sz="1800" dirty="0">
                <a:solidFill>
                  <a:srgbClr val="FF0000"/>
                </a:solidFill>
              </a:rPr>
              <a:t>x 10</a:t>
            </a:r>
            <a:r>
              <a:rPr lang="en-US" sz="1800" baseline="30000" dirty="0">
                <a:solidFill>
                  <a:srgbClr val="FF0000"/>
                </a:solidFill>
              </a:rPr>
              <a:t>-4</a:t>
            </a:r>
            <a:r>
              <a:rPr lang="en-US" sz="1800" dirty="0">
                <a:solidFill>
                  <a:srgbClr val="FF0000"/>
                </a:solidFill>
              </a:rPr>
              <a:t> c/keV/kg/y in the </a:t>
            </a:r>
            <a:r>
              <a:rPr lang="en-US" sz="1800" dirty="0" smtClean="0">
                <a:solidFill>
                  <a:srgbClr val="FF0000"/>
                </a:solidFill>
              </a:rPr>
              <a:t>ROI</a:t>
            </a:r>
            <a:endParaRPr lang="en-US" sz="1800" dirty="0" smtClean="0"/>
          </a:p>
          <a:p>
            <a:r>
              <a:rPr lang="en-US" sz="2400" dirty="0" smtClean="0"/>
              <a:t>Ton-scale:</a:t>
            </a:r>
          </a:p>
          <a:p>
            <a:pPr lvl="1"/>
            <a:r>
              <a:rPr lang="en-US" sz="1800" dirty="0" smtClean="0"/>
              <a:t>Four more modules with upgraded charge readout and better low-background material screening. </a:t>
            </a:r>
          </a:p>
          <a:p>
            <a:pPr lvl="1"/>
            <a:r>
              <a:rPr lang="en-US" sz="1800" dirty="0" smtClean="0"/>
              <a:t>1% FWHM, </a:t>
            </a:r>
            <a:r>
              <a:rPr lang="en-US" sz="1800" dirty="0" smtClean="0">
                <a:solidFill>
                  <a:srgbClr val="FF0000"/>
                </a:solidFill>
              </a:rPr>
              <a:t>1 </a:t>
            </a:r>
            <a:r>
              <a:rPr lang="en-US" sz="1800" dirty="0">
                <a:solidFill>
                  <a:srgbClr val="FF0000"/>
                </a:solidFill>
              </a:rPr>
              <a:t>x </a:t>
            </a:r>
            <a:r>
              <a:rPr lang="en-US" sz="1800" dirty="0" smtClean="0">
                <a:solidFill>
                  <a:srgbClr val="FF0000"/>
                </a:solidFill>
              </a:rPr>
              <a:t>10</a:t>
            </a:r>
            <a:r>
              <a:rPr lang="en-US" sz="1800" baseline="30000" dirty="0" smtClean="0">
                <a:solidFill>
                  <a:srgbClr val="FF0000"/>
                </a:solidFill>
              </a:rPr>
              <a:t>-5</a:t>
            </a:r>
            <a:r>
              <a:rPr lang="en-US" sz="1800" dirty="0" smtClean="0">
                <a:solidFill>
                  <a:srgbClr val="FF0000"/>
                </a:solidFill>
              </a:rPr>
              <a:t> </a:t>
            </a:r>
            <a:r>
              <a:rPr lang="en-US" sz="1800" dirty="0">
                <a:solidFill>
                  <a:srgbClr val="FF0000"/>
                </a:solidFill>
              </a:rPr>
              <a:t>c/keV/kg/y in the </a:t>
            </a:r>
            <a:r>
              <a:rPr lang="en-US" sz="1800" dirty="0" smtClean="0">
                <a:solidFill>
                  <a:srgbClr val="FF0000"/>
                </a:solidFill>
              </a:rPr>
              <a:t>ROI</a:t>
            </a:r>
          </a:p>
        </p:txBody>
      </p:sp>
      <p:pic>
        <p:nvPicPr>
          <p:cNvPr id="7" name="Picture 6"/>
          <p:cNvPicPr>
            <a:picLocks noChangeAspect="1"/>
          </p:cNvPicPr>
          <p:nvPr/>
        </p:nvPicPr>
        <p:blipFill rotWithShape="1">
          <a:blip r:embed="rId2"/>
          <a:srcRect t="7285" r="7390"/>
          <a:stretch/>
        </p:blipFill>
        <p:spPr>
          <a:xfrm>
            <a:off x="0" y="3843704"/>
            <a:ext cx="3877545" cy="2587471"/>
          </a:xfrm>
          <a:prstGeom prst="rect">
            <a:avLst/>
          </a:prstGeom>
        </p:spPr>
      </p:pic>
      <p:pic>
        <p:nvPicPr>
          <p:cNvPr id="8" name="Picture 7"/>
          <p:cNvPicPr>
            <a:picLocks noChangeAspect="1"/>
          </p:cNvPicPr>
          <p:nvPr/>
        </p:nvPicPr>
        <p:blipFill>
          <a:blip r:embed="rId3"/>
          <a:stretch>
            <a:fillRect/>
          </a:stretch>
        </p:blipFill>
        <p:spPr>
          <a:xfrm>
            <a:off x="3824224" y="3786827"/>
            <a:ext cx="5224357" cy="274221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3942" y="1360662"/>
            <a:ext cx="2519530" cy="1831068"/>
          </a:xfrm>
          <a:prstGeom prst="rect">
            <a:avLst/>
          </a:prstGeom>
        </p:spPr>
      </p:pic>
    </p:spTree>
    <p:extLst>
      <p:ext uri="{BB962C8B-B14F-4D97-AF65-F5344CB8AC3E}">
        <p14:creationId xmlns:p14="http://schemas.microsoft.com/office/powerpoint/2010/main" val="3962741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24262" y="224766"/>
            <a:ext cx="9095476" cy="6408468"/>
          </a:xfrm>
          <a:prstGeom prst="rect">
            <a:avLst/>
          </a:prstGeom>
        </p:spPr>
      </p:pic>
    </p:spTree>
    <p:extLst>
      <p:ext uri="{BB962C8B-B14F-4D97-AF65-F5344CB8AC3E}">
        <p14:creationId xmlns:p14="http://schemas.microsoft.com/office/powerpoint/2010/main" val="2370458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zh-CN" altLang="en-US" dirty="0" smtClean="0"/>
              <a:t>上海交通大学</a:t>
            </a:r>
            <a:endParaRPr lang="en-US" altLang="zh-CN" dirty="0" smtClean="0"/>
          </a:p>
          <a:p>
            <a:pPr lvl="1"/>
            <a:r>
              <a:rPr lang="zh-CN" altLang="en-US" dirty="0"/>
              <a:t>韩</a:t>
            </a:r>
            <a:r>
              <a:rPr lang="zh-CN" altLang="en-US" dirty="0" smtClean="0"/>
              <a:t>柯</a:t>
            </a:r>
            <a:endParaRPr lang="en-US" altLang="zh-CN" dirty="0" smtClean="0"/>
          </a:p>
          <a:p>
            <a:pPr lvl="1"/>
            <a:r>
              <a:rPr lang="zh-CN" altLang="en-US" dirty="0"/>
              <a:t>杨</a:t>
            </a:r>
            <a:r>
              <a:rPr lang="zh-CN" altLang="en-US" dirty="0" smtClean="0"/>
              <a:t>勇</a:t>
            </a:r>
            <a:endParaRPr lang="en-US" altLang="zh-CN" dirty="0" smtClean="0"/>
          </a:p>
          <a:p>
            <a:pPr lvl="1"/>
            <a:r>
              <a:rPr lang="zh-CN" altLang="en-US" dirty="0"/>
              <a:t>张</a:t>
            </a:r>
            <a:r>
              <a:rPr lang="zh-CN" altLang="en-US" dirty="0" smtClean="0"/>
              <a:t>涛</a:t>
            </a:r>
            <a:endParaRPr lang="en-US" altLang="zh-CN" dirty="0" smtClean="0"/>
          </a:p>
          <a:p>
            <a:pPr lvl="1"/>
            <a:r>
              <a:rPr lang="zh-CN" altLang="en-US" dirty="0"/>
              <a:t>赵</a:t>
            </a:r>
            <a:r>
              <a:rPr lang="zh-CN" altLang="en-US" dirty="0" smtClean="0"/>
              <a:t>力</a:t>
            </a:r>
            <a:endParaRPr lang="en-US" altLang="zh-CN" dirty="0" smtClean="0"/>
          </a:p>
          <a:p>
            <a:pPr lvl="1"/>
            <a:r>
              <a:rPr lang="zh-CN" altLang="en-US" dirty="0" smtClean="0"/>
              <a:t>王少</a:t>
            </a:r>
            <a:r>
              <a:rPr lang="zh-CN" altLang="en-US" dirty="0"/>
              <a:t>博 </a:t>
            </a:r>
            <a:endParaRPr lang="en-US" altLang="zh-CN" dirty="0" smtClean="0"/>
          </a:p>
          <a:p>
            <a:pPr lvl="1"/>
            <a:r>
              <a:rPr lang="zh-CN" altLang="en-US" dirty="0"/>
              <a:t>林</a:t>
            </a:r>
            <a:r>
              <a:rPr lang="zh-CN" altLang="en-US" dirty="0" smtClean="0"/>
              <a:t>横</a:t>
            </a:r>
            <a:r>
              <a:rPr lang="en-US" altLang="zh-CN" dirty="0"/>
              <a:t> </a:t>
            </a:r>
            <a:r>
              <a:rPr lang="en-US" altLang="zh-CN" dirty="0" smtClean="0"/>
              <a:t>(</a:t>
            </a:r>
            <a:r>
              <a:rPr lang="zh-CN" altLang="en-US" dirty="0" smtClean="0"/>
              <a:t>硕士</a:t>
            </a:r>
            <a:r>
              <a:rPr lang="en-US" altLang="zh-CN" dirty="0" smtClean="0">
                <a:sym typeface="Wingdings" panose="05000000000000000000" pitchFamily="2" charset="2"/>
              </a:rPr>
              <a:t></a:t>
            </a:r>
            <a:r>
              <a:rPr lang="zh-CN" altLang="en-US" dirty="0" smtClean="0">
                <a:sym typeface="Wingdings" panose="05000000000000000000" pitchFamily="2" charset="2"/>
              </a:rPr>
              <a:t>博士</a:t>
            </a:r>
            <a:r>
              <a:rPr lang="zh-CN" altLang="en-US" dirty="0">
                <a:sym typeface="Wingdings" panose="05000000000000000000" pitchFamily="2" charset="2"/>
              </a:rPr>
              <a:t>生</a:t>
            </a:r>
            <a:r>
              <a:rPr lang="zh-CN" altLang="en-US" dirty="0" smtClean="0">
                <a:sym typeface="Wingdings" panose="05000000000000000000" pitchFamily="2" charset="2"/>
              </a:rPr>
              <a:t>）</a:t>
            </a:r>
            <a:endParaRPr lang="en-US" altLang="zh-CN" dirty="0" smtClean="0"/>
          </a:p>
          <a:p>
            <a:pPr lvl="1"/>
            <a:r>
              <a:rPr lang="zh-CN" altLang="en-US" dirty="0"/>
              <a:t>倪恺</a:t>
            </a:r>
            <a:r>
              <a:rPr lang="zh-CN" altLang="en-US" dirty="0" smtClean="0"/>
              <a:t>翔 （</a:t>
            </a:r>
            <a:r>
              <a:rPr lang="zh-CN" altLang="en-US" dirty="0">
                <a:sym typeface="Wingdings" panose="05000000000000000000" pitchFamily="2" charset="2"/>
              </a:rPr>
              <a:t>博</a:t>
            </a:r>
            <a:r>
              <a:rPr lang="zh-CN" altLang="en-US" dirty="0" smtClean="0">
                <a:sym typeface="Wingdings" panose="05000000000000000000" pitchFamily="2" charset="2"/>
              </a:rPr>
              <a:t>士生）</a:t>
            </a:r>
            <a:endParaRPr lang="en-US" altLang="zh-CN" dirty="0"/>
          </a:p>
          <a:p>
            <a:pPr lvl="1"/>
            <a:r>
              <a:rPr lang="en-US" altLang="zh-CN" dirty="0" smtClean="0"/>
              <a:t>Karl Giboni</a:t>
            </a:r>
          </a:p>
          <a:p>
            <a:pPr lvl="1"/>
            <a:r>
              <a:rPr lang="en-US" altLang="zh-CN" dirty="0">
                <a:sym typeface="Wingdings" panose="05000000000000000000" pitchFamily="2" charset="2"/>
              </a:rPr>
              <a:t>Hiroki </a:t>
            </a:r>
            <a:r>
              <a:rPr lang="en-US" altLang="zh-CN" dirty="0" smtClean="0">
                <a:sym typeface="Wingdings" panose="05000000000000000000" pitchFamily="2" charset="2"/>
              </a:rPr>
              <a:t>Kusano </a:t>
            </a:r>
            <a:r>
              <a:rPr lang="zh-CN" altLang="en-US" dirty="0" smtClean="0">
                <a:sym typeface="Wingdings" panose="05000000000000000000" pitchFamily="2" charset="2"/>
              </a:rPr>
              <a:t>（前组员）</a:t>
            </a:r>
            <a:endParaRPr lang="en-US" altLang="zh-CN" dirty="0" smtClean="0"/>
          </a:p>
          <a:p>
            <a:pPr lvl="1"/>
            <a:r>
              <a:rPr lang="en-US" dirty="0" smtClean="0"/>
              <a:t>Rubia Anwar</a:t>
            </a:r>
            <a:r>
              <a:rPr lang="zh-CN" altLang="en-US" dirty="0" smtClean="0"/>
              <a:t>（</a:t>
            </a:r>
            <a:r>
              <a:rPr lang="zh-CN" altLang="en-US" dirty="0">
                <a:sym typeface="Wingdings" panose="05000000000000000000" pitchFamily="2" charset="2"/>
              </a:rPr>
              <a:t>博士生）</a:t>
            </a:r>
            <a:endParaRPr lang="en-US" dirty="0"/>
          </a:p>
        </p:txBody>
      </p:sp>
      <p:sp>
        <p:nvSpPr>
          <p:cNvPr id="3" name="Title 2"/>
          <p:cNvSpPr>
            <a:spLocks noGrp="1"/>
          </p:cNvSpPr>
          <p:nvPr>
            <p:ph type="title"/>
          </p:nvPr>
        </p:nvSpPr>
        <p:spPr/>
        <p:txBody>
          <a:bodyPr/>
          <a:lstStyle/>
          <a:p>
            <a:r>
              <a:rPr lang="zh-CN" altLang="en-US" dirty="0" smtClean="0"/>
              <a:t>承担单位与人员</a:t>
            </a:r>
            <a:endParaRPr lang="en-US" dirty="0"/>
          </a:p>
        </p:txBody>
      </p:sp>
      <p:sp>
        <p:nvSpPr>
          <p:cNvPr id="4" name="Content Placeholder 3"/>
          <p:cNvSpPr>
            <a:spLocks noGrp="1"/>
          </p:cNvSpPr>
          <p:nvPr>
            <p:ph sz="quarter" idx="4294967295"/>
          </p:nvPr>
        </p:nvSpPr>
        <p:spPr>
          <a:xfrm>
            <a:off x="5111750" y="1717675"/>
            <a:ext cx="4032250" cy="4826000"/>
          </a:xfrm>
        </p:spPr>
        <p:txBody>
          <a:bodyPr>
            <a:normAutofit/>
          </a:bodyPr>
          <a:lstStyle/>
          <a:p>
            <a:r>
              <a:rPr lang="zh-CN" altLang="en-US" sz="2400" dirty="0"/>
              <a:t>北京大</a:t>
            </a:r>
            <a:r>
              <a:rPr lang="zh-CN" altLang="en-US" sz="2400" dirty="0" smtClean="0"/>
              <a:t>学</a:t>
            </a:r>
            <a:endParaRPr lang="en-US" altLang="zh-CN" sz="2400" dirty="0" smtClean="0"/>
          </a:p>
          <a:p>
            <a:pPr lvl="1"/>
            <a:r>
              <a:rPr lang="zh-CN" altLang="en-US" sz="2000" dirty="0"/>
              <a:t>王思</a:t>
            </a:r>
            <a:r>
              <a:rPr lang="zh-CN" altLang="en-US" sz="2000" dirty="0" smtClean="0"/>
              <a:t>广</a:t>
            </a:r>
            <a:endParaRPr lang="en-US" altLang="zh-CN" sz="2000" dirty="0" smtClean="0"/>
          </a:p>
          <a:p>
            <a:pPr lvl="1"/>
            <a:r>
              <a:rPr lang="zh-CN" altLang="en-US" sz="2000" dirty="0"/>
              <a:t>袁</a:t>
            </a:r>
            <a:r>
              <a:rPr lang="zh-CN" altLang="en-US" sz="2000" dirty="0" smtClean="0"/>
              <a:t>影</a:t>
            </a:r>
            <a:r>
              <a:rPr lang="en-US" altLang="zh-CN" sz="2000" dirty="0"/>
              <a:t>(</a:t>
            </a:r>
            <a:r>
              <a:rPr lang="zh-CN" altLang="en-US" sz="2000" dirty="0"/>
              <a:t>硕士</a:t>
            </a:r>
            <a:r>
              <a:rPr lang="en-US" altLang="zh-CN" sz="2000" dirty="0">
                <a:sym typeface="Wingdings" panose="05000000000000000000" pitchFamily="2" charset="2"/>
              </a:rPr>
              <a:t></a:t>
            </a:r>
            <a:r>
              <a:rPr lang="zh-CN" altLang="en-US" sz="2000" dirty="0">
                <a:sym typeface="Wingdings" panose="05000000000000000000" pitchFamily="2" charset="2"/>
              </a:rPr>
              <a:t>博</a:t>
            </a:r>
            <a:r>
              <a:rPr lang="zh-CN" altLang="en-US" sz="2000" dirty="0" smtClean="0">
                <a:sym typeface="Wingdings" panose="05000000000000000000" pitchFamily="2" charset="2"/>
              </a:rPr>
              <a:t>士</a:t>
            </a:r>
            <a:r>
              <a:rPr lang="zh-CN" altLang="en-US" sz="2000" dirty="0">
                <a:sym typeface="Wingdings" panose="05000000000000000000" pitchFamily="2" charset="2"/>
              </a:rPr>
              <a:t>生</a:t>
            </a:r>
            <a:r>
              <a:rPr lang="zh-CN" altLang="en-US" sz="2000" dirty="0" smtClean="0">
                <a:sym typeface="Wingdings" panose="05000000000000000000" pitchFamily="2" charset="2"/>
              </a:rPr>
              <a:t>）</a:t>
            </a:r>
            <a:endParaRPr lang="en-US" altLang="zh-CN" sz="2000" dirty="0" smtClean="0"/>
          </a:p>
          <a:p>
            <a:pPr lvl="1"/>
            <a:r>
              <a:rPr lang="zh-CN" altLang="en-US" sz="2000" dirty="0"/>
              <a:t>乔</a:t>
            </a:r>
            <a:r>
              <a:rPr lang="zh-CN" altLang="en-US" sz="2000" dirty="0" smtClean="0"/>
              <a:t>灏</a:t>
            </a:r>
            <a:r>
              <a:rPr lang="en-US" altLang="zh-CN" sz="2000" dirty="0"/>
              <a:t>(</a:t>
            </a:r>
            <a:r>
              <a:rPr lang="zh-CN" altLang="en-US" sz="2000" dirty="0"/>
              <a:t>硕</a:t>
            </a:r>
            <a:r>
              <a:rPr lang="zh-CN" altLang="en-US" sz="2000" dirty="0" smtClean="0"/>
              <a:t>士</a:t>
            </a:r>
            <a:r>
              <a:rPr lang="zh-CN" altLang="en-US" sz="2000" dirty="0">
                <a:sym typeface="Wingdings" panose="05000000000000000000" pitchFamily="2" charset="2"/>
              </a:rPr>
              <a:t>毕业</a:t>
            </a:r>
            <a:r>
              <a:rPr lang="zh-CN" altLang="en-US" sz="2000" dirty="0" smtClean="0">
                <a:sym typeface="Wingdings" panose="05000000000000000000" pitchFamily="2" charset="2"/>
              </a:rPr>
              <a:t>）</a:t>
            </a:r>
            <a:endParaRPr lang="en-US" altLang="zh-CN" sz="2000" dirty="0" smtClean="0"/>
          </a:p>
          <a:p>
            <a:r>
              <a:rPr lang="zh-CN" altLang="en-US" sz="2400" dirty="0"/>
              <a:t>中国原子能科学研究</a:t>
            </a:r>
            <a:r>
              <a:rPr lang="zh-CN" altLang="en-US" sz="2400" dirty="0" smtClean="0"/>
              <a:t>院</a:t>
            </a:r>
            <a:endParaRPr lang="en-US" altLang="zh-CN" sz="2400" dirty="0" smtClean="0"/>
          </a:p>
          <a:p>
            <a:pPr lvl="1"/>
            <a:r>
              <a:rPr lang="zh-CN" altLang="en-US" sz="2000" dirty="0"/>
              <a:t>李笑</a:t>
            </a:r>
            <a:r>
              <a:rPr lang="zh-CN" altLang="en-US" sz="2000" dirty="0" smtClean="0"/>
              <a:t>梅</a:t>
            </a:r>
            <a:endParaRPr lang="en-US" altLang="zh-CN" sz="2000" dirty="0" smtClean="0"/>
          </a:p>
          <a:p>
            <a:pPr lvl="1"/>
            <a:r>
              <a:rPr lang="zh-CN" altLang="en-US" sz="2000" dirty="0"/>
              <a:t>胡守</a:t>
            </a:r>
            <a:r>
              <a:rPr lang="zh-CN" altLang="en-US" sz="2000" dirty="0" smtClean="0"/>
              <a:t>扬</a:t>
            </a:r>
            <a:endParaRPr lang="en-US" altLang="zh-CN" sz="2000" dirty="0" smtClean="0"/>
          </a:p>
          <a:p>
            <a:pPr lvl="1"/>
            <a:r>
              <a:rPr lang="zh-CN" altLang="en-US" sz="2000" dirty="0" smtClean="0"/>
              <a:t>陈</a:t>
            </a:r>
            <a:r>
              <a:rPr lang="zh-CN" altLang="en-US" sz="2000" dirty="0"/>
              <a:t>雷</a:t>
            </a:r>
            <a:r>
              <a:rPr lang="zh-CN" altLang="en-US" sz="2000" dirty="0" smtClean="0"/>
              <a:t>（</a:t>
            </a:r>
            <a:r>
              <a:rPr lang="zh-CN" altLang="en-US" sz="2000" dirty="0" smtClean="0">
                <a:sym typeface="Wingdings" panose="05000000000000000000" pitchFamily="2" charset="2"/>
              </a:rPr>
              <a:t>硕士</a:t>
            </a:r>
            <a:r>
              <a:rPr lang="zh-CN" altLang="en-US" sz="2000" dirty="0">
                <a:sym typeface="Wingdings" panose="05000000000000000000" pitchFamily="2" charset="2"/>
              </a:rPr>
              <a:t>生）</a:t>
            </a:r>
            <a:endParaRPr lang="en-US" altLang="zh-CN" sz="2000" dirty="0" smtClean="0"/>
          </a:p>
          <a:p>
            <a:pPr lvl="1"/>
            <a:r>
              <a:rPr lang="zh-CN" altLang="en-US" sz="2000" dirty="0"/>
              <a:t>陈亮</a:t>
            </a:r>
            <a:endParaRPr lang="en-US" sz="2000" dirty="0"/>
          </a:p>
        </p:txBody>
      </p:sp>
    </p:spTree>
    <p:extLst>
      <p:ext uri="{BB962C8B-B14F-4D97-AF65-F5344CB8AC3E}">
        <p14:creationId xmlns:p14="http://schemas.microsoft.com/office/powerpoint/2010/main" val="235304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1551752724"/>
              </p:ext>
            </p:extLst>
          </p:nvPr>
        </p:nvGraphicFramePr>
        <p:xfrm>
          <a:off x="444648" y="1904490"/>
          <a:ext cx="8351435" cy="1458718"/>
        </p:xfrm>
        <a:graphic>
          <a:graphicData uri="http://schemas.openxmlformats.org/drawingml/2006/table">
            <a:tbl>
              <a:tblPr firstRow="1" bandRow="1">
                <a:tableStyleId>{5C22544A-7EE6-4342-B048-85BDC9FD1C3A}</a:tableStyleId>
              </a:tblPr>
              <a:tblGrid>
                <a:gridCol w="1670287">
                  <a:extLst>
                    <a:ext uri="{9D8B030D-6E8A-4147-A177-3AD203B41FA5}">
                      <a16:colId xmlns:a16="http://schemas.microsoft.com/office/drawing/2014/main" val="3178994729"/>
                    </a:ext>
                  </a:extLst>
                </a:gridCol>
                <a:gridCol w="1670287">
                  <a:extLst>
                    <a:ext uri="{9D8B030D-6E8A-4147-A177-3AD203B41FA5}">
                      <a16:colId xmlns:a16="http://schemas.microsoft.com/office/drawing/2014/main" val="4162476922"/>
                    </a:ext>
                  </a:extLst>
                </a:gridCol>
                <a:gridCol w="1670287">
                  <a:extLst>
                    <a:ext uri="{9D8B030D-6E8A-4147-A177-3AD203B41FA5}">
                      <a16:colId xmlns:a16="http://schemas.microsoft.com/office/drawing/2014/main" val="1214108467"/>
                    </a:ext>
                  </a:extLst>
                </a:gridCol>
                <a:gridCol w="1670287">
                  <a:extLst>
                    <a:ext uri="{9D8B030D-6E8A-4147-A177-3AD203B41FA5}">
                      <a16:colId xmlns:a16="http://schemas.microsoft.com/office/drawing/2014/main" val="2644235055"/>
                    </a:ext>
                  </a:extLst>
                </a:gridCol>
                <a:gridCol w="1670287">
                  <a:extLst>
                    <a:ext uri="{9D8B030D-6E8A-4147-A177-3AD203B41FA5}">
                      <a16:colId xmlns:a16="http://schemas.microsoft.com/office/drawing/2014/main" val="1075236946"/>
                    </a:ext>
                  </a:extLst>
                </a:gridCol>
              </a:tblGrid>
              <a:tr h="416777">
                <a:tc>
                  <a:txBody>
                    <a:bodyPr/>
                    <a:lstStyle/>
                    <a:p>
                      <a:r>
                        <a:rPr lang="en-US" b="0" dirty="0" smtClean="0"/>
                        <a:t>2016</a:t>
                      </a:r>
                      <a:r>
                        <a:rPr lang="zh-CN" altLang="en-US" b="0" dirty="0" smtClean="0"/>
                        <a:t>年度</a:t>
                      </a:r>
                      <a:endParaRPr lang="en-US" b="0" dirty="0"/>
                    </a:p>
                  </a:txBody>
                  <a:tcPr/>
                </a:tc>
                <a:tc>
                  <a:txBody>
                    <a:bodyPr/>
                    <a:lstStyle/>
                    <a:p>
                      <a:r>
                        <a:rPr lang="en-US" b="0" dirty="0" smtClean="0"/>
                        <a:t>2017</a:t>
                      </a:r>
                      <a:r>
                        <a:rPr lang="zh-CN" altLang="en-US" b="0" dirty="0" smtClean="0"/>
                        <a:t>年度</a:t>
                      </a:r>
                      <a:endParaRPr lang="en-US" b="0" dirty="0"/>
                    </a:p>
                  </a:txBody>
                  <a:tcPr/>
                </a:tc>
                <a:tc>
                  <a:txBody>
                    <a:bodyPr/>
                    <a:lstStyle/>
                    <a:p>
                      <a:r>
                        <a:rPr lang="en-US" b="0" dirty="0" smtClean="0"/>
                        <a:t>2018</a:t>
                      </a:r>
                      <a:r>
                        <a:rPr lang="zh-CN" altLang="en-US" b="0" dirty="0" smtClean="0"/>
                        <a:t>年度</a:t>
                      </a:r>
                      <a:endParaRPr lang="en-US" b="0" dirty="0"/>
                    </a:p>
                  </a:txBody>
                  <a:tcPr/>
                </a:tc>
                <a:tc>
                  <a:txBody>
                    <a:bodyPr/>
                    <a:lstStyle/>
                    <a:p>
                      <a:r>
                        <a:rPr lang="en-US" b="0" dirty="0" smtClean="0"/>
                        <a:t>2019</a:t>
                      </a:r>
                      <a:r>
                        <a:rPr lang="zh-CN" altLang="en-US" b="0" dirty="0" smtClean="0"/>
                        <a:t>年度</a:t>
                      </a:r>
                      <a:endParaRPr lang="en-US" b="0" dirty="0"/>
                    </a:p>
                  </a:txBody>
                  <a:tcPr/>
                </a:tc>
                <a:tc>
                  <a:txBody>
                    <a:bodyPr/>
                    <a:lstStyle/>
                    <a:p>
                      <a:r>
                        <a:rPr lang="en-US" b="0" dirty="0" smtClean="0"/>
                        <a:t>2020</a:t>
                      </a:r>
                      <a:r>
                        <a:rPr lang="zh-CN" altLang="en-US" b="0" dirty="0" smtClean="0"/>
                        <a:t>年度</a:t>
                      </a:r>
                      <a:endParaRPr lang="en-US" b="0" dirty="0"/>
                    </a:p>
                  </a:txBody>
                  <a:tcPr/>
                </a:tc>
                <a:extLst>
                  <a:ext uri="{0D108BD9-81ED-4DB2-BD59-A6C34878D82A}">
                    <a16:rowId xmlns:a16="http://schemas.microsoft.com/office/drawing/2014/main" val="4231005112"/>
                  </a:ext>
                </a:extLst>
              </a:tr>
              <a:tr h="1041941">
                <a:tc>
                  <a:txBody>
                    <a:bodyPr/>
                    <a:lstStyle/>
                    <a:p>
                      <a:r>
                        <a:rPr lang="en-US" altLang="zh-CN" b="0" dirty="0" smtClean="0">
                          <a:solidFill>
                            <a:srgbClr val="0000FF"/>
                          </a:solidFill>
                        </a:rPr>
                        <a:t>20</a:t>
                      </a:r>
                      <a:r>
                        <a:rPr lang="zh-CN" altLang="en-US" b="0" dirty="0" smtClean="0">
                          <a:solidFill>
                            <a:srgbClr val="0000FF"/>
                          </a:solidFill>
                        </a:rPr>
                        <a:t>公斤级原型探测器研究</a:t>
                      </a:r>
                      <a:endParaRPr lang="en-US" b="0" dirty="0">
                        <a:solidFill>
                          <a:srgbClr val="0000FF"/>
                        </a:solidFill>
                      </a:endParaRPr>
                    </a:p>
                  </a:txBody>
                  <a:tcPr/>
                </a:tc>
                <a:tc>
                  <a:txBody>
                    <a:bodyPr/>
                    <a:lstStyle/>
                    <a:p>
                      <a:r>
                        <a:rPr lang="zh-CN" altLang="en-US" b="0" dirty="0" smtClean="0">
                          <a:solidFill>
                            <a:srgbClr val="0000FF"/>
                          </a:solidFill>
                        </a:rPr>
                        <a:t>完成</a:t>
                      </a:r>
                      <a:r>
                        <a:rPr lang="en-US" altLang="zh-CN" b="0" dirty="0" smtClean="0">
                          <a:solidFill>
                            <a:srgbClr val="0000FF"/>
                          </a:solidFill>
                        </a:rPr>
                        <a:t>200</a:t>
                      </a:r>
                      <a:r>
                        <a:rPr lang="zh-CN" altLang="en-US" b="0" dirty="0" smtClean="0">
                          <a:solidFill>
                            <a:srgbClr val="0000FF"/>
                          </a:solidFill>
                        </a:rPr>
                        <a:t>公斤级设计和材料选择</a:t>
                      </a:r>
                      <a:endParaRPr lang="en-US" b="0" dirty="0">
                        <a:solidFill>
                          <a:srgbClr val="0000FF"/>
                        </a:solidFill>
                      </a:endParaRPr>
                    </a:p>
                  </a:txBody>
                  <a:tcPr/>
                </a:tc>
                <a:tc>
                  <a:txBody>
                    <a:bodyPr/>
                    <a:lstStyle/>
                    <a:p>
                      <a:r>
                        <a:rPr lang="zh-CN" altLang="en-US" b="0" dirty="0" smtClean="0">
                          <a:solidFill>
                            <a:srgbClr val="0000FF"/>
                          </a:solidFill>
                        </a:rPr>
                        <a:t>建造</a:t>
                      </a:r>
                      <a:r>
                        <a:rPr lang="en-US" altLang="zh-CN" b="0" dirty="0" smtClean="0">
                          <a:solidFill>
                            <a:srgbClr val="0000FF"/>
                          </a:solidFill>
                        </a:rPr>
                        <a:t>200</a:t>
                      </a:r>
                      <a:r>
                        <a:rPr lang="zh-CN" altLang="en-US" b="0" dirty="0" smtClean="0">
                          <a:solidFill>
                            <a:srgbClr val="0000FF"/>
                          </a:solidFill>
                        </a:rPr>
                        <a:t>公斤级探测器，</a:t>
                      </a:r>
                      <a:endParaRPr lang="en-US" altLang="zh-CN" b="0" dirty="0" smtClean="0">
                        <a:solidFill>
                          <a:srgbClr val="0000FF"/>
                        </a:solidFill>
                      </a:endParaRPr>
                    </a:p>
                    <a:p>
                      <a:r>
                        <a:rPr lang="zh-CN" altLang="en-US" b="0" dirty="0" smtClean="0">
                          <a:solidFill>
                            <a:srgbClr val="0000FF"/>
                          </a:solidFill>
                        </a:rPr>
                        <a:t>暗物质探测</a:t>
                      </a:r>
                      <a:endParaRPr lang="en-US" b="0" dirty="0">
                        <a:solidFill>
                          <a:srgbClr val="0000FF"/>
                        </a:solidFill>
                      </a:endParaRPr>
                    </a:p>
                  </a:txBody>
                  <a:tcPr/>
                </a:tc>
                <a:tc>
                  <a:txBody>
                    <a:bodyPr/>
                    <a:lstStyle/>
                    <a:p>
                      <a:r>
                        <a:rPr lang="zh-CN" altLang="en-US" b="0" dirty="0" smtClean="0">
                          <a:solidFill>
                            <a:srgbClr val="0000FF"/>
                          </a:solidFill>
                        </a:rPr>
                        <a:t>装入</a:t>
                      </a:r>
                      <a:r>
                        <a:rPr lang="en-US" altLang="zh-CN" b="0" dirty="0" smtClean="0">
                          <a:solidFill>
                            <a:srgbClr val="0000FF"/>
                          </a:solidFill>
                        </a:rPr>
                        <a:t>200</a:t>
                      </a:r>
                      <a:r>
                        <a:rPr lang="en-US" altLang="zh-CN" b="0" baseline="0" dirty="0" smtClean="0">
                          <a:solidFill>
                            <a:srgbClr val="0000FF"/>
                          </a:solidFill>
                        </a:rPr>
                        <a:t> kg </a:t>
                      </a:r>
                      <a:r>
                        <a:rPr lang="en-US" altLang="zh-CN" b="0" baseline="30000" dirty="0" smtClean="0">
                          <a:solidFill>
                            <a:srgbClr val="0000FF"/>
                          </a:solidFill>
                        </a:rPr>
                        <a:t>136</a:t>
                      </a:r>
                      <a:r>
                        <a:rPr lang="en-US" altLang="zh-CN" b="0" dirty="0" smtClean="0">
                          <a:solidFill>
                            <a:srgbClr val="0000FF"/>
                          </a:solidFill>
                        </a:rPr>
                        <a:t>Xe</a:t>
                      </a:r>
                      <a:r>
                        <a:rPr lang="zh-CN" altLang="en-US" b="0" dirty="0" smtClean="0">
                          <a:solidFill>
                            <a:srgbClr val="0000FF"/>
                          </a:solidFill>
                        </a:rPr>
                        <a:t>，研究双</a:t>
                      </a:r>
                      <a:r>
                        <a:rPr lang="en-US" altLang="zh-CN" b="0" dirty="0" smtClean="0">
                          <a:solidFill>
                            <a:srgbClr val="0000FF"/>
                          </a:solidFill>
                        </a:rPr>
                        <a:t>beta</a:t>
                      </a:r>
                      <a:r>
                        <a:rPr lang="zh-CN" altLang="en-US" b="0" dirty="0" smtClean="0">
                          <a:solidFill>
                            <a:srgbClr val="0000FF"/>
                          </a:solidFill>
                        </a:rPr>
                        <a:t>衰变</a:t>
                      </a:r>
                      <a:endParaRPr lang="en-US" b="0" dirty="0">
                        <a:solidFill>
                          <a:srgbClr val="0000FF"/>
                        </a:solidFill>
                      </a:endParaRPr>
                    </a:p>
                  </a:txBody>
                  <a:tcPr/>
                </a:tc>
                <a:tc>
                  <a:txBody>
                    <a:bodyPr/>
                    <a:lstStyle/>
                    <a:p>
                      <a:r>
                        <a:rPr lang="zh-CN" altLang="en-US" b="0" dirty="0" smtClean="0">
                          <a:solidFill>
                            <a:srgbClr val="0000FF"/>
                          </a:solidFill>
                        </a:rPr>
                        <a:t>运行探测器，发表物理结果</a:t>
                      </a:r>
                      <a:endParaRPr lang="en-US" b="0" dirty="0">
                        <a:solidFill>
                          <a:srgbClr val="0000FF"/>
                        </a:solidFill>
                      </a:endParaRPr>
                    </a:p>
                  </a:txBody>
                  <a:tcPr/>
                </a:tc>
                <a:extLst>
                  <a:ext uri="{0D108BD9-81ED-4DB2-BD59-A6C34878D82A}">
                    <a16:rowId xmlns:a16="http://schemas.microsoft.com/office/drawing/2014/main" val="4216836381"/>
                  </a:ext>
                </a:extLst>
              </a:tr>
            </a:tbl>
          </a:graphicData>
        </a:graphic>
      </p:graphicFrame>
      <p:sp>
        <p:nvSpPr>
          <p:cNvPr id="3" name="Title 2"/>
          <p:cNvSpPr>
            <a:spLocks noGrp="1"/>
          </p:cNvSpPr>
          <p:nvPr>
            <p:ph type="title"/>
          </p:nvPr>
        </p:nvSpPr>
        <p:spPr/>
        <p:txBody>
          <a:bodyPr/>
          <a:lstStyle/>
          <a:p>
            <a:r>
              <a:rPr lang="zh-CN" altLang="en-US" dirty="0"/>
              <a:t>研</a:t>
            </a:r>
            <a:r>
              <a:rPr lang="zh-CN" altLang="en-US" dirty="0" smtClean="0"/>
              <a:t>发进度</a:t>
            </a:r>
            <a:endParaRPr lang="en-US" dirty="0"/>
          </a:p>
        </p:txBody>
      </p:sp>
      <p:cxnSp>
        <p:nvCxnSpPr>
          <p:cNvPr id="5" name="Straight Connector 4"/>
          <p:cNvCxnSpPr/>
          <p:nvPr/>
        </p:nvCxnSpPr>
        <p:spPr>
          <a:xfrm>
            <a:off x="3782741" y="1904490"/>
            <a:ext cx="0" cy="1828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82741" y="3333098"/>
            <a:ext cx="800219" cy="461665"/>
          </a:xfrm>
          <a:prstGeom prst="rect">
            <a:avLst/>
          </a:prstGeom>
          <a:noFill/>
        </p:spPr>
        <p:txBody>
          <a:bodyPr wrap="none" rtlCol="0">
            <a:spAutoFit/>
          </a:bodyPr>
          <a:lstStyle/>
          <a:p>
            <a:r>
              <a:rPr lang="zh-CN" altLang="en-US" sz="2400" dirty="0" smtClean="0">
                <a:solidFill>
                  <a:srgbClr val="FF0000"/>
                </a:solidFill>
              </a:rPr>
              <a:t>现在</a:t>
            </a:r>
            <a:endParaRPr lang="en-US" sz="2400" dirty="0">
              <a:solidFill>
                <a:srgbClr val="FF0000"/>
              </a:solidFill>
            </a:endParaRPr>
          </a:p>
        </p:txBody>
      </p:sp>
      <p:sp>
        <p:nvSpPr>
          <p:cNvPr id="9" name="TextBox 8"/>
          <p:cNvSpPr txBox="1"/>
          <p:nvPr/>
        </p:nvSpPr>
        <p:spPr>
          <a:xfrm>
            <a:off x="374681" y="3947532"/>
            <a:ext cx="8555215"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smtClean="0"/>
              <a:t>20</a:t>
            </a:r>
            <a:r>
              <a:rPr lang="zh-CN" altLang="en-US" sz="2400" dirty="0" smtClean="0"/>
              <a:t>公斤级原型探测器研究进度良好</a:t>
            </a:r>
            <a:endParaRPr lang="en-US" altLang="zh-CN" sz="2400" dirty="0" smtClean="0"/>
          </a:p>
          <a:p>
            <a:pPr marL="742950" lvl="1" indent="-285750">
              <a:lnSpc>
                <a:spcPct val="150000"/>
              </a:lnSpc>
              <a:buFont typeface="Arial" panose="020B0604020202020204" pitchFamily="34" charset="0"/>
              <a:buChar char="•"/>
            </a:pPr>
            <a:r>
              <a:rPr lang="en-US" altLang="zh-CN" sz="2000" dirty="0" smtClean="0"/>
              <a:t>10</a:t>
            </a:r>
            <a:r>
              <a:rPr lang="zh-CN" altLang="en-US" sz="2000" dirty="0" smtClean="0"/>
              <a:t>个大气压氙气取数基本正常</a:t>
            </a:r>
            <a:endParaRPr lang="en-US" altLang="zh-CN" sz="2000" dirty="0" smtClean="0"/>
          </a:p>
          <a:p>
            <a:pPr marL="742950" lvl="1" indent="-285750">
              <a:lnSpc>
                <a:spcPct val="150000"/>
              </a:lnSpc>
              <a:buFont typeface="Arial" panose="020B0604020202020204" pitchFamily="34" charset="0"/>
              <a:buChar char="•"/>
            </a:pPr>
            <a:r>
              <a:rPr lang="en-US" altLang="zh-CN" sz="2000" dirty="0" smtClean="0"/>
              <a:t>5</a:t>
            </a:r>
            <a:r>
              <a:rPr lang="zh-CN" altLang="en-US" sz="2000" dirty="0" smtClean="0"/>
              <a:t>个大气压氙气初步运行结果发表</a:t>
            </a:r>
            <a:endParaRPr lang="en-US" altLang="zh-CN" sz="2000" dirty="0" smtClean="0"/>
          </a:p>
          <a:p>
            <a:pPr marL="285750" indent="-285750">
              <a:lnSpc>
                <a:spcPct val="150000"/>
              </a:lnSpc>
              <a:buFont typeface="Arial" panose="020B0604020202020204" pitchFamily="34" charset="0"/>
              <a:buChar char="•"/>
            </a:pPr>
            <a:r>
              <a:rPr lang="zh-CN" altLang="en-US" sz="2400" dirty="0"/>
              <a:t>完</a:t>
            </a:r>
            <a:r>
              <a:rPr lang="zh-CN" altLang="en-US" sz="2400" dirty="0" smtClean="0"/>
              <a:t>成了</a:t>
            </a:r>
            <a:r>
              <a:rPr lang="en-US" sz="2400" dirty="0" smtClean="0"/>
              <a:t>200</a:t>
            </a:r>
            <a:r>
              <a:rPr lang="zh-CN" altLang="en-US" sz="2400" dirty="0" smtClean="0"/>
              <a:t>公斤级探测器的概念设计；正在细化工程设计</a:t>
            </a:r>
            <a:endParaRPr lang="en-US" altLang="zh-CN" sz="2400" dirty="0" smtClean="0"/>
          </a:p>
          <a:p>
            <a:pPr marL="285750" indent="-285750">
              <a:lnSpc>
                <a:spcPct val="150000"/>
              </a:lnSpc>
              <a:buFont typeface="Arial" panose="020B0604020202020204" pitchFamily="34" charset="0"/>
              <a:buChar char="•"/>
            </a:pPr>
            <a:r>
              <a:rPr lang="zh-CN" altLang="en-US" sz="2400" dirty="0" smtClean="0"/>
              <a:t>低本底材料筛选正在进行中。</a:t>
            </a:r>
            <a:endParaRPr lang="en-US" sz="2400" dirty="0"/>
          </a:p>
        </p:txBody>
      </p:sp>
    </p:spTree>
    <p:extLst>
      <p:ext uri="{BB962C8B-B14F-4D97-AF65-F5344CB8AC3E}">
        <p14:creationId xmlns:p14="http://schemas.microsoft.com/office/powerpoint/2010/main" val="2985389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08780" y="1685678"/>
            <a:ext cx="4021249" cy="2379796"/>
          </a:xfrm>
        </p:spPr>
        <p:txBody>
          <a:bodyPr/>
          <a:lstStyle/>
          <a:p>
            <a:r>
              <a:rPr lang="zh-CN" altLang="en-US" dirty="0" smtClean="0"/>
              <a:t>方向性探测：</a:t>
            </a:r>
            <a:r>
              <a:rPr lang="zh-CN" altLang="en-US" dirty="0"/>
              <a:t>明</a:t>
            </a:r>
            <a:r>
              <a:rPr lang="zh-CN" altLang="en-US" dirty="0" smtClean="0"/>
              <a:t>确的天文暗物质信号</a:t>
            </a:r>
            <a:endParaRPr lang="en-US" altLang="zh-CN" dirty="0" smtClean="0"/>
          </a:p>
          <a:p>
            <a:r>
              <a:rPr lang="zh-CN" altLang="en-US" dirty="0"/>
              <a:t>突</a:t>
            </a:r>
            <a:r>
              <a:rPr lang="zh-CN" altLang="en-US" dirty="0" smtClean="0"/>
              <a:t>破中微子本底限制</a:t>
            </a:r>
            <a:endParaRPr lang="en-US" altLang="zh-CN" dirty="0" smtClean="0"/>
          </a:p>
          <a:p>
            <a:r>
              <a:rPr lang="zh-CN" altLang="en-US" dirty="0" smtClean="0"/>
              <a:t>低压气体</a:t>
            </a:r>
            <a:r>
              <a:rPr lang="en-US" altLang="zh-CN" dirty="0" smtClean="0"/>
              <a:t>TPC</a:t>
            </a:r>
            <a:r>
              <a:rPr lang="zh-CN" altLang="en-US" dirty="0"/>
              <a:t>：</a:t>
            </a:r>
            <a:r>
              <a:rPr lang="zh-CN" altLang="en-US" dirty="0" smtClean="0"/>
              <a:t>理想探测器</a:t>
            </a:r>
            <a:endParaRPr lang="en-US" dirty="0"/>
          </a:p>
        </p:txBody>
      </p:sp>
      <p:sp>
        <p:nvSpPr>
          <p:cNvPr id="3" name="Title 2"/>
          <p:cNvSpPr>
            <a:spLocks noGrp="1"/>
          </p:cNvSpPr>
          <p:nvPr>
            <p:ph type="title"/>
          </p:nvPr>
        </p:nvSpPr>
        <p:spPr/>
        <p:txBody>
          <a:bodyPr/>
          <a:lstStyle/>
          <a:p>
            <a:r>
              <a:rPr lang="zh-CN" altLang="en-US" dirty="0" smtClean="0"/>
              <a:t>暗物质方向性探测</a:t>
            </a:r>
            <a:endParaRPr lang="en-US" dirty="0"/>
          </a:p>
        </p:txBody>
      </p:sp>
      <p:pic>
        <p:nvPicPr>
          <p:cNvPr id="5" name="Picture 4"/>
          <p:cNvPicPr>
            <a:picLocks noChangeAspect="1"/>
          </p:cNvPicPr>
          <p:nvPr/>
        </p:nvPicPr>
        <p:blipFill>
          <a:blip r:embed="rId2"/>
          <a:stretch>
            <a:fillRect/>
          </a:stretch>
        </p:blipFill>
        <p:spPr>
          <a:xfrm>
            <a:off x="4230029" y="1629413"/>
            <a:ext cx="4913971" cy="5080886"/>
          </a:xfrm>
          <a:prstGeom prst="rect">
            <a:avLst/>
          </a:prstGeom>
        </p:spPr>
      </p:pic>
      <p:grpSp>
        <p:nvGrpSpPr>
          <p:cNvPr id="9" name="Group 8"/>
          <p:cNvGrpSpPr/>
          <p:nvPr/>
        </p:nvGrpSpPr>
        <p:grpSpPr>
          <a:xfrm>
            <a:off x="0" y="4146427"/>
            <a:ext cx="4304371" cy="2611831"/>
            <a:chOff x="7434" y="4051610"/>
            <a:chExt cx="4304371" cy="2611831"/>
          </a:xfrm>
        </p:grpSpPr>
        <p:pic>
          <p:nvPicPr>
            <p:cNvPr id="6" name="Picture 5"/>
            <p:cNvPicPr>
              <a:picLocks noChangeAspect="1"/>
            </p:cNvPicPr>
            <p:nvPr/>
          </p:nvPicPr>
          <p:blipFill>
            <a:blip r:embed="rId3"/>
            <a:stretch>
              <a:fillRect/>
            </a:stretch>
          </p:blipFill>
          <p:spPr>
            <a:xfrm>
              <a:off x="216214" y="4051610"/>
              <a:ext cx="4024705" cy="2555565"/>
            </a:xfrm>
            <a:prstGeom prst="rect">
              <a:avLst/>
            </a:prstGeom>
          </p:spPr>
        </p:pic>
        <p:sp>
          <p:nvSpPr>
            <p:cNvPr id="7" name="Rectangle 6"/>
            <p:cNvSpPr/>
            <p:nvPr/>
          </p:nvSpPr>
          <p:spPr>
            <a:xfrm>
              <a:off x="3352800" y="4527395"/>
              <a:ext cx="959005" cy="207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Arxiv</a:t>
              </a:r>
              <a:r>
                <a:rPr lang="en-US" sz="1200" dirty="0" smtClean="0">
                  <a:solidFill>
                    <a:schemeClr val="tx1"/>
                  </a:solidFill>
                </a:rPr>
                <a:t>: 1505.08061</a:t>
              </a:r>
              <a:endParaRPr lang="en-US" sz="1200" dirty="0">
                <a:solidFill>
                  <a:schemeClr val="tx1"/>
                </a:solidFill>
              </a:endParaRPr>
            </a:p>
          </p:txBody>
        </p:sp>
        <p:sp>
          <p:nvSpPr>
            <p:cNvPr id="8" name="Rectangle 7"/>
            <p:cNvSpPr/>
            <p:nvPr/>
          </p:nvSpPr>
          <p:spPr>
            <a:xfrm>
              <a:off x="7434" y="4583661"/>
              <a:ext cx="765717" cy="207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Sept 6: Max separation between WIMP and neutrinos</a:t>
              </a:r>
            </a:p>
            <a:p>
              <a:pPr algn="ctr"/>
              <a:endParaRPr lang="en-US" sz="1000" dirty="0"/>
            </a:p>
          </p:txBody>
        </p:sp>
      </p:grpSp>
      <p:sp>
        <p:nvSpPr>
          <p:cNvPr id="14" name="Rectangle 13"/>
          <p:cNvSpPr/>
          <p:nvPr/>
        </p:nvSpPr>
        <p:spPr>
          <a:xfrm>
            <a:off x="5330283" y="1879202"/>
            <a:ext cx="2239536" cy="261610"/>
          </a:xfrm>
          <a:prstGeom prst="rect">
            <a:avLst/>
          </a:prstGeom>
        </p:spPr>
        <p:txBody>
          <a:bodyPr wrap="square">
            <a:spAutoFit/>
          </a:bodyPr>
          <a:lstStyle/>
          <a:p>
            <a:r>
              <a:rPr lang="fr-FR" sz="1100" dirty="0"/>
              <a:t>Nature </a:t>
            </a:r>
            <a:r>
              <a:rPr lang="fr-FR" sz="1100" dirty="0" err="1"/>
              <a:t>Physics</a:t>
            </a:r>
            <a:r>
              <a:rPr lang="fr-FR" sz="1100" dirty="0"/>
              <a:t> </a:t>
            </a:r>
            <a:r>
              <a:rPr lang="fr-FR" sz="1100" dirty="0" smtClean="0"/>
              <a:t>13</a:t>
            </a:r>
            <a:r>
              <a:rPr lang="fr-FR" sz="1100" dirty="0"/>
              <a:t>, </a:t>
            </a:r>
            <a:r>
              <a:rPr lang="fr-FR" sz="1100" dirty="0" smtClean="0"/>
              <a:t>212–216 </a:t>
            </a:r>
            <a:r>
              <a:rPr lang="fr-FR" sz="1100" dirty="0"/>
              <a:t>(2017)</a:t>
            </a:r>
            <a:endParaRPr lang="en-US" sz="1100" dirty="0"/>
          </a:p>
        </p:txBody>
      </p:sp>
    </p:spTree>
    <p:extLst>
      <p:ext uri="{BB962C8B-B14F-4D97-AF65-F5344CB8AC3E}">
        <p14:creationId xmlns:p14="http://schemas.microsoft.com/office/powerpoint/2010/main" val="175923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94024" y="1685678"/>
            <a:ext cx="4073515" cy="4917489"/>
          </a:xfrm>
        </p:spPr>
        <p:txBody>
          <a:bodyPr/>
          <a:lstStyle/>
          <a:p>
            <a:r>
              <a:rPr lang="zh-CN" altLang="en-US" b="0" dirty="0"/>
              <a:t>氙</a:t>
            </a:r>
            <a:r>
              <a:rPr lang="zh-CN" altLang="en-US" b="0" dirty="0" smtClean="0"/>
              <a:t>气同位素</a:t>
            </a:r>
            <a:r>
              <a:rPr lang="en-US" altLang="zh-CN" b="0" baseline="30000" dirty="0" smtClean="0"/>
              <a:t>136</a:t>
            </a:r>
            <a:r>
              <a:rPr lang="en-US" altLang="zh-CN" b="0" dirty="0" smtClean="0"/>
              <a:t>Xe</a:t>
            </a:r>
            <a:r>
              <a:rPr lang="zh-CN" altLang="en-US" b="0" dirty="0"/>
              <a:t>：</a:t>
            </a:r>
            <a:endParaRPr lang="en-US" altLang="zh-CN" b="0" dirty="0" smtClean="0"/>
          </a:p>
          <a:p>
            <a:pPr marL="0" indent="0">
              <a:buNone/>
            </a:pPr>
            <a:r>
              <a:rPr lang="en-US" b="0" i="1" baseline="30000" dirty="0" smtClean="0">
                <a:latin typeface="Times New Roman" panose="02020603050405020304" pitchFamily="18" charset="0"/>
                <a:cs typeface="Times New Roman" panose="02020603050405020304" pitchFamily="18" charset="0"/>
              </a:rPr>
              <a:t>136</a:t>
            </a:r>
            <a:r>
              <a:rPr lang="en-US" b="0" i="1" dirty="0" smtClean="0">
                <a:latin typeface="Times New Roman" panose="02020603050405020304" pitchFamily="18" charset="0"/>
                <a:cs typeface="Times New Roman" panose="02020603050405020304" pitchFamily="18" charset="0"/>
              </a:rPr>
              <a:t>Xe </a:t>
            </a:r>
            <a:r>
              <a:rPr lang="en-US" b="0" i="1" dirty="0">
                <a:latin typeface="Times New Roman" panose="02020603050405020304" pitchFamily="18" charset="0"/>
                <a:cs typeface="Times New Roman" panose="02020603050405020304" pitchFamily="18" charset="0"/>
                <a:sym typeface="Wingdings" panose="05000000000000000000" pitchFamily="2" charset="2"/>
              </a:rPr>
              <a:t> </a:t>
            </a:r>
            <a:r>
              <a:rPr lang="en-US" b="0" i="1" baseline="30000" dirty="0">
                <a:latin typeface="Times New Roman" panose="02020603050405020304" pitchFamily="18" charset="0"/>
                <a:cs typeface="Times New Roman" panose="02020603050405020304" pitchFamily="18" charset="0"/>
                <a:sym typeface="Wingdings" panose="05000000000000000000" pitchFamily="2" charset="2"/>
              </a:rPr>
              <a:t>136</a:t>
            </a:r>
            <a:r>
              <a:rPr lang="en-US" b="0" i="1" dirty="0">
                <a:latin typeface="Times New Roman" panose="02020603050405020304" pitchFamily="18" charset="0"/>
                <a:cs typeface="Times New Roman" panose="02020603050405020304" pitchFamily="18" charset="0"/>
                <a:sym typeface="Wingdings" panose="05000000000000000000" pitchFamily="2" charset="2"/>
              </a:rPr>
              <a:t>Ba + 2e</a:t>
            </a:r>
            <a:r>
              <a:rPr lang="en-US" b="0" i="1"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b="0"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+2.4MeV</a:t>
            </a:r>
            <a:endParaRPr lang="en-US" b="0"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altLang="zh-CN" b="0" dirty="0" smtClean="0"/>
          </a:p>
          <a:p>
            <a:r>
              <a:rPr lang="zh-CN" altLang="en-US" b="0" dirty="0" smtClean="0"/>
              <a:t>测量两个电子的能量之和</a:t>
            </a:r>
            <a:endParaRPr lang="en-US" altLang="zh-CN" b="0" dirty="0" smtClean="0"/>
          </a:p>
          <a:p>
            <a:r>
              <a:rPr lang="zh-CN" altLang="en-US" b="0" dirty="0">
                <a:solidFill>
                  <a:schemeClr val="accent1"/>
                </a:solidFill>
              </a:rPr>
              <a:t>测量</a:t>
            </a:r>
            <a:r>
              <a:rPr lang="zh-CN" altLang="en-US" b="0" dirty="0" smtClean="0">
                <a:solidFill>
                  <a:schemeClr val="accent1"/>
                </a:solidFill>
              </a:rPr>
              <a:t>两个电子径迹</a:t>
            </a:r>
            <a:endParaRPr lang="en-US" altLang="zh-CN" b="0" dirty="0" smtClean="0">
              <a:solidFill>
                <a:schemeClr val="accent1"/>
              </a:solidFill>
            </a:endParaRPr>
          </a:p>
          <a:p>
            <a:pPr lvl="1"/>
            <a:r>
              <a:rPr lang="zh-CN" altLang="en-US" b="0" dirty="0" smtClean="0">
                <a:solidFill>
                  <a:srgbClr val="FF0000"/>
                </a:solidFill>
              </a:rPr>
              <a:t>气体探测器特性</a:t>
            </a:r>
            <a:endParaRPr lang="en-US" altLang="zh-CN" b="0" dirty="0" smtClean="0">
              <a:solidFill>
                <a:srgbClr val="FF0000"/>
              </a:solidFill>
            </a:endParaRPr>
          </a:p>
          <a:p>
            <a:pPr lvl="1"/>
            <a:r>
              <a:rPr lang="zh-CN" altLang="en-US" b="0" dirty="0">
                <a:solidFill>
                  <a:schemeClr val="accent1"/>
                </a:solidFill>
              </a:rPr>
              <a:t>利</a:t>
            </a:r>
            <a:r>
              <a:rPr lang="zh-CN" altLang="en-US" b="0" dirty="0" smtClean="0">
                <a:solidFill>
                  <a:schemeClr val="accent1"/>
                </a:solidFill>
              </a:rPr>
              <a:t>用布拉格峰来辨别本底和信号</a:t>
            </a:r>
            <a:endParaRPr lang="en-US" b="0" dirty="0">
              <a:solidFill>
                <a:schemeClr val="accent1"/>
              </a:solidFill>
            </a:endParaRPr>
          </a:p>
        </p:txBody>
      </p:sp>
      <p:sp>
        <p:nvSpPr>
          <p:cNvPr id="3" name="Title 2"/>
          <p:cNvSpPr>
            <a:spLocks noGrp="1"/>
          </p:cNvSpPr>
          <p:nvPr>
            <p:ph type="title"/>
          </p:nvPr>
        </p:nvSpPr>
        <p:spPr/>
        <p:txBody>
          <a:bodyPr/>
          <a:lstStyle/>
          <a:p>
            <a:r>
              <a:rPr lang="zh-CN" altLang="en-US" dirty="0">
                <a:solidFill>
                  <a:srgbClr val="FF0000"/>
                </a:solidFill>
                <a:latin typeface="+mj-ea"/>
              </a:rPr>
              <a:t>无</a:t>
            </a:r>
            <a:r>
              <a:rPr lang="zh-CN" altLang="en-US" dirty="0">
                <a:latin typeface="+mj-ea"/>
              </a:rPr>
              <a:t>中微子</a:t>
            </a:r>
            <a:r>
              <a:rPr lang="zh-CN" altLang="en-US" dirty="0">
                <a:solidFill>
                  <a:srgbClr val="FF0000"/>
                </a:solidFill>
                <a:latin typeface="+mj-ea"/>
              </a:rPr>
              <a:t>双</a:t>
            </a:r>
            <a:r>
              <a:rPr lang="zh-CN" altLang="en-US" dirty="0">
                <a:latin typeface="+mj-ea"/>
              </a:rPr>
              <a:t>贝塔衰</a:t>
            </a:r>
            <a:r>
              <a:rPr lang="zh-CN" altLang="en-US" dirty="0" smtClean="0">
                <a:latin typeface="+mj-ea"/>
              </a:rPr>
              <a:t>变的探测</a:t>
            </a:r>
            <a:endParaRPr lang="en-US" dirty="0"/>
          </a:p>
        </p:txBody>
      </p:sp>
      <p:grpSp>
        <p:nvGrpSpPr>
          <p:cNvPr id="30" name="Group 4"/>
          <p:cNvGrpSpPr>
            <a:grpSpLocks noChangeAspect="1"/>
          </p:cNvGrpSpPr>
          <p:nvPr/>
        </p:nvGrpSpPr>
        <p:grpSpPr bwMode="auto">
          <a:xfrm>
            <a:off x="4902900" y="1515175"/>
            <a:ext cx="3978277" cy="2770141"/>
            <a:chOff x="-20" y="1886"/>
            <a:chExt cx="2878" cy="2004"/>
          </a:xfrm>
        </p:grpSpPr>
        <p:sp>
          <p:nvSpPr>
            <p:cNvPr id="31" name="AutoShape 3"/>
            <p:cNvSpPr>
              <a:spLocks noChangeAspect="1" noChangeArrowheads="1" noTextEdit="1"/>
            </p:cNvSpPr>
            <p:nvPr/>
          </p:nvSpPr>
          <p:spPr bwMode="auto">
            <a:xfrm>
              <a:off x="144" y="1886"/>
              <a:ext cx="2688" cy="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 y="1923"/>
              <a:ext cx="2878" cy="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6"/>
            <p:cNvSpPr>
              <a:spLocks/>
            </p:cNvSpPr>
            <p:nvPr/>
          </p:nvSpPr>
          <p:spPr bwMode="auto">
            <a:xfrm>
              <a:off x="1280" y="2105"/>
              <a:ext cx="278" cy="150"/>
            </a:xfrm>
            <a:custGeom>
              <a:avLst/>
              <a:gdLst>
                <a:gd name="T0" fmla="*/ 0 w 299"/>
                <a:gd name="T1" fmla="*/ 149 h 149"/>
                <a:gd name="T2" fmla="*/ 0 w 299"/>
                <a:gd name="T3" fmla="*/ 149 h 149"/>
                <a:gd name="T4" fmla="*/ 299 w 299"/>
                <a:gd name="T5" fmla="*/ 149 h 149"/>
                <a:gd name="T6" fmla="*/ 299 w 299"/>
                <a:gd name="T7" fmla="*/ 0 h 149"/>
                <a:gd name="T8" fmla="*/ 0 w 299"/>
                <a:gd name="T9" fmla="*/ 0 h 149"/>
                <a:gd name="T10" fmla="*/ 0 w 299"/>
                <a:gd name="T11" fmla="*/ 149 h 149"/>
              </a:gdLst>
              <a:ahLst/>
              <a:cxnLst>
                <a:cxn ang="0">
                  <a:pos x="T0" y="T1"/>
                </a:cxn>
                <a:cxn ang="0">
                  <a:pos x="T2" y="T3"/>
                </a:cxn>
                <a:cxn ang="0">
                  <a:pos x="T4" y="T5"/>
                </a:cxn>
                <a:cxn ang="0">
                  <a:pos x="T6" y="T7"/>
                </a:cxn>
                <a:cxn ang="0">
                  <a:pos x="T8" y="T9"/>
                </a:cxn>
                <a:cxn ang="0">
                  <a:pos x="T10" y="T11"/>
                </a:cxn>
              </a:cxnLst>
              <a:rect l="0" t="0" r="r" b="b"/>
              <a:pathLst>
                <a:path w="299" h="149">
                  <a:moveTo>
                    <a:pt x="0" y="149"/>
                  </a:moveTo>
                  <a:lnTo>
                    <a:pt x="0" y="149"/>
                  </a:lnTo>
                  <a:lnTo>
                    <a:pt x="299" y="149"/>
                  </a:lnTo>
                  <a:lnTo>
                    <a:pt x="299" y="0"/>
                  </a:lnTo>
                  <a:lnTo>
                    <a:pt x="0" y="0"/>
                  </a:lnTo>
                  <a:lnTo>
                    <a:pt x="0" y="1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7"/>
            <p:cNvSpPr>
              <a:spLocks/>
            </p:cNvSpPr>
            <p:nvPr/>
          </p:nvSpPr>
          <p:spPr bwMode="auto">
            <a:xfrm>
              <a:off x="1275" y="2171"/>
              <a:ext cx="168" cy="84"/>
            </a:xfrm>
            <a:custGeom>
              <a:avLst/>
              <a:gdLst>
                <a:gd name="T0" fmla="*/ 0 w 299"/>
                <a:gd name="T1" fmla="*/ 0 h 149"/>
                <a:gd name="T2" fmla="*/ 0 w 299"/>
                <a:gd name="T3" fmla="*/ 0 h 149"/>
                <a:gd name="T4" fmla="*/ 299 w 299"/>
                <a:gd name="T5" fmla="*/ 0 h 149"/>
                <a:gd name="T6" fmla="*/ 299 w 299"/>
                <a:gd name="T7" fmla="*/ 149 h 149"/>
                <a:gd name="T8" fmla="*/ 0 w 299"/>
                <a:gd name="T9" fmla="*/ 149 h 149"/>
                <a:gd name="T10" fmla="*/ 0 w 299"/>
                <a:gd name="T11" fmla="*/ 0 h 149"/>
              </a:gdLst>
              <a:ahLst/>
              <a:cxnLst>
                <a:cxn ang="0">
                  <a:pos x="T0" y="T1"/>
                </a:cxn>
                <a:cxn ang="0">
                  <a:pos x="T2" y="T3"/>
                </a:cxn>
                <a:cxn ang="0">
                  <a:pos x="T4" y="T5"/>
                </a:cxn>
                <a:cxn ang="0">
                  <a:pos x="T6" y="T7"/>
                </a:cxn>
                <a:cxn ang="0">
                  <a:pos x="T8" y="T9"/>
                </a:cxn>
                <a:cxn ang="0">
                  <a:pos x="T10" y="T11"/>
                </a:cxn>
              </a:cxnLst>
              <a:rect l="0" t="0" r="r" b="b"/>
              <a:pathLst>
                <a:path w="299" h="149">
                  <a:moveTo>
                    <a:pt x="0" y="0"/>
                  </a:moveTo>
                  <a:lnTo>
                    <a:pt x="0" y="0"/>
                  </a:lnTo>
                  <a:lnTo>
                    <a:pt x="299" y="0"/>
                  </a:lnTo>
                  <a:lnTo>
                    <a:pt x="299" y="149"/>
                  </a:lnTo>
                  <a:lnTo>
                    <a:pt x="0" y="149"/>
                  </a:lnTo>
                  <a:lnTo>
                    <a:pt x="0" y="0"/>
                  </a:lnTo>
                  <a:close/>
                </a:path>
              </a:pathLst>
            </a:custGeom>
            <a:noFill/>
            <a:ln w="17463"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8"/>
            <p:cNvSpPr>
              <a:spLocks/>
            </p:cNvSpPr>
            <p:nvPr/>
          </p:nvSpPr>
          <p:spPr bwMode="auto">
            <a:xfrm>
              <a:off x="2267" y="3335"/>
              <a:ext cx="181" cy="98"/>
            </a:xfrm>
            <a:custGeom>
              <a:avLst/>
              <a:gdLst>
                <a:gd name="T0" fmla="*/ 0 w 323"/>
                <a:gd name="T1" fmla="*/ 175 h 175"/>
                <a:gd name="T2" fmla="*/ 0 w 323"/>
                <a:gd name="T3" fmla="*/ 175 h 175"/>
                <a:gd name="T4" fmla="*/ 323 w 323"/>
                <a:gd name="T5" fmla="*/ 175 h 175"/>
                <a:gd name="T6" fmla="*/ 323 w 323"/>
                <a:gd name="T7" fmla="*/ 0 h 175"/>
                <a:gd name="T8" fmla="*/ 0 w 323"/>
                <a:gd name="T9" fmla="*/ 0 h 175"/>
                <a:gd name="T10" fmla="*/ 0 w 323"/>
                <a:gd name="T11" fmla="*/ 175 h 175"/>
              </a:gdLst>
              <a:ahLst/>
              <a:cxnLst>
                <a:cxn ang="0">
                  <a:pos x="T0" y="T1"/>
                </a:cxn>
                <a:cxn ang="0">
                  <a:pos x="T2" y="T3"/>
                </a:cxn>
                <a:cxn ang="0">
                  <a:pos x="T4" y="T5"/>
                </a:cxn>
                <a:cxn ang="0">
                  <a:pos x="T6" y="T7"/>
                </a:cxn>
                <a:cxn ang="0">
                  <a:pos x="T8" y="T9"/>
                </a:cxn>
                <a:cxn ang="0">
                  <a:pos x="T10" y="T11"/>
                </a:cxn>
              </a:cxnLst>
              <a:rect l="0" t="0" r="r" b="b"/>
              <a:pathLst>
                <a:path w="323" h="175">
                  <a:moveTo>
                    <a:pt x="0" y="175"/>
                  </a:moveTo>
                  <a:lnTo>
                    <a:pt x="0" y="175"/>
                  </a:lnTo>
                  <a:lnTo>
                    <a:pt x="323" y="175"/>
                  </a:lnTo>
                  <a:lnTo>
                    <a:pt x="323" y="0"/>
                  </a:lnTo>
                  <a:lnTo>
                    <a:pt x="0" y="0"/>
                  </a:lnTo>
                  <a:lnTo>
                    <a:pt x="0" y="17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p:nvSpPr>
          <p:spPr bwMode="auto">
            <a:xfrm>
              <a:off x="2267" y="3335"/>
              <a:ext cx="181" cy="98"/>
            </a:xfrm>
            <a:custGeom>
              <a:avLst/>
              <a:gdLst>
                <a:gd name="T0" fmla="*/ 0 w 323"/>
                <a:gd name="T1" fmla="*/ 0 h 175"/>
                <a:gd name="T2" fmla="*/ 0 w 323"/>
                <a:gd name="T3" fmla="*/ 0 h 175"/>
                <a:gd name="T4" fmla="*/ 323 w 323"/>
                <a:gd name="T5" fmla="*/ 0 h 175"/>
                <a:gd name="T6" fmla="*/ 323 w 323"/>
                <a:gd name="T7" fmla="*/ 175 h 175"/>
                <a:gd name="T8" fmla="*/ 0 w 323"/>
                <a:gd name="T9" fmla="*/ 175 h 175"/>
                <a:gd name="T10" fmla="*/ 0 w 323"/>
                <a:gd name="T11" fmla="*/ 0 h 175"/>
              </a:gdLst>
              <a:ahLst/>
              <a:cxnLst>
                <a:cxn ang="0">
                  <a:pos x="T0" y="T1"/>
                </a:cxn>
                <a:cxn ang="0">
                  <a:pos x="T2" y="T3"/>
                </a:cxn>
                <a:cxn ang="0">
                  <a:pos x="T4" y="T5"/>
                </a:cxn>
                <a:cxn ang="0">
                  <a:pos x="T6" y="T7"/>
                </a:cxn>
                <a:cxn ang="0">
                  <a:pos x="T8" y="T9"/>
                </a:cxn>
                <a:cxn ang="0">
                  <a:pos x="T10" y="T11"/>
                </a:cxn>
              </a:cxnLst>
              <a:rect l="0" t="0" r="r" b="b"/>
              <a:pathLst>
                <a:path w="323" h="175">
                  <a:moveTo>
                    <a:pt x="0" y="0"/>
                  </a:moveTo>
                  <a:lnTo>
                    <a:pt x="0" y="0"/>
                  </a:lnTo>
                  <a:lnTo>
                    <a:pt x="323" y="0"/>
                  </a:lnTo>
                  <a:lnTo>
                    <a:pt x="323" y="175"/>
                  </a:lnTo>
                  <a:lnTo>
                    <a:pt x="0" y="175"/>
                  </a:lnTo>
                  <a:lnTo>
                    <a:pt x="0" y="0"/>
                  </a:lnTo>
                  <a:close/>
                </a:path>
              </a:pathLst>
            </a:custGeom>
            <a:noFill/>
            <a:ln w="17463"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10"/>
            <p:cNvSpPr>
              <a:spLocks noChangeArrowheads="1"/>
            </p:cNvSpPr>
            <p:nvPr/>
          </p:nvSpPr>
          <p:spPr bwMode="auto">
            <a:xfrm>
              <a:off x="1380" y="2222"/>
              <a:ext cx="30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Times New Roman" panose="02020603050405020304" pitchFamily="18" charset="0"/>
                </a:rPr>
                <a:t>2</a:t>
              </a:r>
              <a:r>
                <a:rPr kumimoji="0" lang="el-GR" altLang="en-US" sz="1900" b="0" i="0" u="none" strike="noStrike" cap="none" normalizeH="0" baseline="0" dirty="0" smtClean="0">
                  <a:ln>
                    <a:noFill/>
                  </a:ln>
                  <a:solidFill>
                    <a:srgbClr val="000000"/>
                  </a:solidFill>
                  <a:effectLst/>
                  <a:latin typeface="Times New Roman" panose="02020603050405020304" pitchFamily="18" charset="0"/>
                </a:rPr>
                <a:t>νββ</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11"/>
            <p:cNvSpPr>
              <a:spLocks noChangeArrowheads="1"/>
            </p:cNvSpPr>
            <p:nvPr/>
          </p:nvSpPr>
          <p:spPr bwMode="auto">
            <a:xfrm>
              <a:off x="1454" y="222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12"/>
            <p:cNvSpPr>
              <a:spLocks noChangeArrowheads="1"/>
            </p:cNvSpPr>
            <p:nvPr/>
          </p:nvSpPr>
          <p:spPr bwMode="auto">
            <a:xfrm>
              <a:off x="1674" y="2222"/>
              <a:ext cx="9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14"/>
            <p:cNvSpPr>
              <a:spLocks noChangeArrowheads="1"/>
            </p:cNvSpPr>
            <p:nvPr/>
          </p:nvSpPr>
          <p:spPr bwMode="auto">
            <a:xfrm>
              <a:off x="2449" y="307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15"/>
            <p:cNvSpPr>
              <a:spLocks noChangeArrowheads="1"/>
            </p:cNvSpPr>
            <p:nvPr/>
          </p:nvSpPr>
          <p:spPr bwMode="auto">
            <a:xfrm>
              <a:off x="2669" y="3075"/>
              <a:ext cx="9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FF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42" name="Rectangle 10"/>
          <p:cNvSpPr>
            <a:spLocks noChangeArrowheads="1"/>
          </p:cNvSpPr>
          <p:nvPr/>
        </p:nvSpPr>
        <p:spPr bwMode="auto">
          <a:xfrm>
            <a:off x="7870812" y="3283541"/>
            <a:ext cx="4792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900" dirty="0">
                <a:solidFill>
                  <a:srgbClr val="FF0000"/>
                </a:solidFill>
                <a:latin typeface="Times New Roman" panose="02020603050405020304" pitchFamily="18" charset="0"/>
              </a:rPr>
              <a:t>0</a:t>
            </a:r>
            <a:r>
              <a:rPr kumimoji="0" lang="el-GR" altLang="en-US" sz="1900" b="0" i="0" u="none" strike="noStrike" cap="none" normalizeH="0" baseline="0" dirty="0" smtClean="0">
                <a:ln>
                  <a:noFill/>
                </a:ln>
                <a:solidFill>
                  <a:srgbClr val="FF0000"/>
                </a:solidFill>
                <a:effectLst/>
                <a:latin typeface="Times New Roman" panose="02020603050405020304" pitchFamily="18" charset="0"/>
              </a:rPr>
              <a:t>νββ</a:t>
            </a:r>
            <a:endParaRPr kumimoji="0" lang="en-US" altLang="en-US" sz="1800" b="0" i="0" u="none" strike="noStrike" cap="none" normalizeH="0" baseline="0" dirty="0" smtClean="0">
              <a:ln>
                <a:noFill/>
              </a:ln>
              <a:solidFill>
                <a:srgbClr val="FF0000"/>
              </a:solidFill>
              <a:effectLs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4213" y="4216304"/>
            <a:ext cx="4572000" cy="2425700"/>
          </a:xfrm>
          <a:prstGeom prst="rect">
            <a:avLst/>
          </a:prstGeom>
        </p:spPr>
      </p:pic>
    </p:spTree>
    <p:extLst>
      <p:ext uri="{BB962C8B-B14F-4D97-AF65-F5344CB8AC3E}">
        <p14:creationId xmlns:p14="http://schemas.microsoft.com/office/powerpoint/2010/main" val="321927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US"/>
          </a:p>
        </p:txBody>
      </p:sp>
      <p:sp>
        <p:nvSpPr>
          <p:cNvPr id="2" name="Title 1"/>
          <p:cNvSpPr>
            <a:spLocks noGrp="1"/>
          </p:cNvSpPr>
          <p:nvPr>
            <p:ph type="title"/>
          </p:nvPr>
        </p:nvSpPr>
        <p:spPr/>
        <p:txBody>
          <a:bodyPr/>
          <a:lstStyle/>
          <a:p>
            <a:r>
              <a:rPr lang="en-US" altLang="zh-CN" dirty="0">
                <a:latin typeface="DengXian" panose="02010600030101010101" pitchFamily="2" charset="-122"/>
                <a:ea typeface="DengXian" panose="02010600030101010101" pitchFamily="2" charset="-122"/>
              </a:rPr>
              <a:t>200</a:t>
            </a:r>
            <a:r>
              <a:rPr lang="zh-CN" altLang="en-US" dirty="0">
                <a:latin typeface="DengXian" panose="02010600030101010101" pitchFamily="2" charset="-122"/>
                <a:ea typeface="DengXian" panose="02010600030101010101" pitchFamily="2" charset="-122"/>
              </a:rPr>
              <a:t>公斤级高压气体探测器</a:t>
            </a:r>
            <a:endParaRPr lang="en-US" dirty="0"/>
          </a:p>
        </p:txBody>
      </p:sp>
      <p:grpSp>
        <p:nvGrpSpPr>
          <p:cNvPr id="5" name="Group 4"/>
          <p:cNvGrpSpPr>
            <a:grpSpLocks noChangeAspect="1"/>
          </p:cNvGrpSpPr>
          <p:nvPr/>
        </p:nvGrpSpPr>
        <p:grpSpPr>
          <a:xfrm>
            <a:off x="336327" y="1826931"/>
            <a:ext cx="5387375" cy="4572000"/>
            <a:chOff x="1098667" y="771731"/>
            <a:chExt cx="6902333" cy="5857669"/>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0945" r="20123"/>
            <a:stretch/>
          </p:blipFill>
          <p:spPr>
            <a:xfrm>
              <a:off x="1158026" y="775445"/>
              <a:ext cx="6842974" cy="5853955"/>
            </a:xfrm>
            <a:prstGeom prst="rect">
              <a:avLst/>
            </a:prstGeom>
          </p:spPr>
        </p:pic>
        <p:sp>
          <p:nvSpPr>
            <p:cNvPr id="8" name="Rectangle 7"/>
            <p:cNvSpPr/>
            <p:nvPr/>
          </p:nvSpPr>
          <p:spPr>
            <a:xfrm>
              <a:off x="1621484" y="1511296"/>
              <a:ext cx="5913967" cy="4428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a:t>
              </a:r>
            </a:p>
          </p:txBody>
        </p:sp>
        <p:sp>
          <p:nvSpPr>
            <p:cNvPr id="9" name="Rectangle 8"/>
            <p:cNvSpPr/>
            <p:nvPr/>
          </p:nvSpPr>
          <p:spPr>
            <a:xfrm>
              <a:off x="1727840" y="1511298"/>
              <a:ext cx="5703347" cy="16510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Rectangle 9"/>
            <p:cNvSpPr/>
            <p:nvPr/>
          </p:nvSpPr>
          <p:spPr>
            <a:xfrm>
              <a:off x="1727840" y="5774265"/>
              <a:ext cx="5703347" cy="16510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1" name="Straight Connector 10"/>
            <p:cNvCxnSpPr/>
            <p:nvPr/>
          </p:nvCxnSpPr>
          <p:spPr>
            <a:xfrm>
              <a:off x="4580583" y="1676397"/>
              <a:ext cx="0" cy="40978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80583" y="1071398"/>
              <a:ext cx="0" cy="612000"/>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00583" y="1676198"/>
              <a:ext cx="0" cy="409786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49783" y="1676198"/>
              <a:ext cx="0" cy="409786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281883" y="5659965"/>
              <a:ext cx="1800000" cy="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81417" y="5290633"/>
              <a:ext cx="965200" cy="354892"/>
            </a:xfrm>
            <a:prstGeom prst="rect">
              <a:avLst/>
            </a:prstGeom>
            <a:noFill/>
          </p:spPr>
          <p:txBody>
            <a:bodyPr wrap="square" rtlCol="0">
              <a:spAutoFit/>
            </a:bodyPr>
            <a:lstStyle/>
            <a:p>
              <a:r>
                <a:rPr lang="en-US" sz="1200" dirty="0"/>
                <a:t>E Field</a:t>
              </a:r>
            </a:p>
          </p:txBody>
        </p:sp>
        <p:cxnSp>
          <p:nvCxnSpPr>
            <p:cNvPr id="17" name="Straight Arrow Connector 16"/>
            <p:cNvCxnSpPr/>
            <p:nvPr/>
          </p:nvCxnSpPr>
          <p:spPr>
            <a:xfrm flipV="1">
              <a:off x="5132251" y="5659965"/>
              <a:ext cx="1800000" cy="0"/>
            </a:xfrm>
            <a:prstGeom prst="straightConnector1">
              <a:avLst/>
            </a:prstGeom>
            <a:ln w="19050">
              <a:solidFill>
                <a:schemeClr val="tx1">
                  <a:lumMod val="95000"/>
                  <a:lumOff val="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31785" y="5290633"/>
              <a:ext cx="965200" cy="354892"/>
            </a:xfrm>
            <a:prstGeom prst="rect">
              <a:avLst/>
            </a:prstGeom>
            <a:noFill/>
          </p:spPr>
          <p:txBody>
            <a:bodyPr wrap="square" rtlCol="0">
              <a:spAutoFit/>
            </a:bodyPr>
            <a:lstStyle/>
            <a:p>
              <a:r>
                <a:rPr lang="en-US" sz="1200" dirty="0"/>
                <a:t>E Field</a:t>
              </a:r>
            </a:p>
          </p:txBody>
        </p:sp>
        <p:sp>
          <p:nvSpPr>
            <p:cNvPr id="19" name="Explosion 1 18"/>
            <p:cNvSpPr/>
            <p:nvPr/>
          </p:nvSpPr>
          <p:spPr>
            <a:xfrm>
              <a:off x="4873753" y="3336858"/>
              <a:ext cx="181480" cy="226482"/>
            </a:xfrm>
            <a:prstGeom prst="irregularSeal1">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20" name="Straight Arrow Connector 19"/>
            <p:cNvCxnSpPr/>
            <p:nvPr/>
          </p:nvCxnSpPr>
          <p:spPr>
            <a:xfrm flipV="1">
              <a:off x="5050534" y="2854721"/>
              <a:ext cx="468000" cy="468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985684" y="3597885"/>
              <a:ext cx="222429" cy="8107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240568" y="4177508"/>
              <a:ext cx="137160" cy="13716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288" rtlCol="0" anchor="ctr"/>
            <a:lstStyle/>
            <a:p>
              <a:pPr algn="ctr"/>
              <a:r>
                <a:rPr lang="en-US" sz="1050" dirty="0"/>
                <a:t>e</a:t>
              </a:r>
            </a:p>
          </p:txBody>
        </p:sp>
        <p:sp>
          <p:nvSpPr>
            <p:cNvPr id="23" name="Oval 22"/>
            <p:cNvSpPr/>
            <p:nvPr/>
          </p:nvSpPr>
          <p:spPr>
            <a:xfrm>
              <a:off x="5067362" y="3570444"/>
              <a:ext cx="137160" cy="13716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288" rtlCol="0" anchor="ctr"/>
            <a:lstStyle/>
            <a:p>
              <a:pPr algn="ctr"/>
              <a:r>
                <a:rPr lang="en-US" sz="1050" dirty="0"/>
                <a:t>e</a:t>
              </a:r>
            </a:p>
          </p:txBody>
        </p:sp>
        <p:sp>
          <p:nvSpPr>
            <p:cNvPr id="24" name="Oval 23"/>
            <p:cNvSpPr/>
            <p:nvPr/>
          </p:nvSpPr>
          <p:spPr>
            <a:xfrm>
              <a:off x="5155107" y="3888979"/>
              <a:ext cx="137160" cy="13716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288" rtlCol="0" anchor="ctr"/>
            <a:lstStyle/>
            <a:p>
              <a:pPr algn="ctr"/>
              <a:r>
                <a:rPr lang="en-US" sz="1050" dirty="0"/>
                <a:t>e</a:t>
              </a:r>
            </a:p>
          </p:txBody>
        </p:sp>
        <p:cxnSp>
          <p:nvCxnSpPr>
            <p:cNvPr id="25" name="Straight Arrow Connector 24"/>
            <p:cNvCxnSpPr/>
            <p:nvPr/>
          </p:nvCxnSpPr>
          <p:spPr>
            <a:xfrm>
              <a:off x="5292269" y="3639024"/>
              <a:ext cx="1602105" cy="0"/>
            </a:xfrm>
            <a:prstGeom prst="straightConnector1">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77730" y="3957559"/>
              <a:ext cx="1602105" cy="0"/>
            </a:xfrm>
            <a:prstGeom prst="straightConnector1">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461602" y="4246088"/>
              <a:ext cx="1602105" cy="0"/>
            </a:xfrm>
            <a:prstGeom prst="straightConnector1">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274824" y="3240090"/>
              <a:ext cx="137160" cy="13716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288" rtlCol="0" anchor="ctr"/>
            <a:lstStyle/>
            <a:p>
              <a:pPr algn="ctr"/>
              <a:r>
                <a:rPr lang="en-US" sz="1050" dirty="0"/>
                <a:t>e</a:t>
              </a:r>
            </a:p>
          </p:txBody>
        </p:sp>
        <p:sp>
          <p:nvSpPr>
            <p:cNvPr id="29" name="Oval 28"/>
            <p:cNvSpPr/>
            <p:nvPr/>
          </p:nvSpPr>
          <p:spPr>
            <a:xfrm>
              <a:off x="5565264" y="2951971"/>
              <a:ext cx="137160" cy="13716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288" rtlCol="0" anchor="ctr"/>
            <a:lstStyle/>
            <a:p>
              <a:pPr algn="ctr"/>
              <a:r>
                <a:rPr lang="en-US" sz="1050" dirty="0"/>
                <a:t>e</a:t>
              </a:r>
            </a:p>
          </p:txBody>
        </p:sp>
        <p:cxnSp>
          <p:nvCxnSpPr>
            <p:cNvPr id="30" name="Straight Arrow Connector 29"/>
            <p:cNvCxnSpPr/>
            <p:nvPr/>
          </p:nvCxnSpPr>
          <p:spPr>
            <a:xfrm>
              <a:off x="5772034" y="3029375"/>
              <a:ext cx="1197941" cy="0"/>
            </a:xfrm>
            <a:prstGeom prst="straightConnector1">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487596" y="3333157"/>
              <a:ext cx="1368000" cy="0"/>
            </a:xfrm>
            <a:prstGeom prst="straightConnector1">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98667" y="780277"/>
              <a:ext cx="1836565" cy="591487"/>
            </a:xfrm>
            <a:prstGeom prst="rect">
              <a:avLst/>
            </a:prstGeom>
            <a:noFill/>
          </p:spPr>
          <p:txBody>
            <a:bodyPr wrap="square" rtlCol="0">
              <a:spAutoFit/>
            </a:bodyPr>
            <a:lstStyle/>
            <a:p>
              <a:pPr algn="r"/>
              <a:r>
                <a:rPr lang="en-US" sz="1200" dirty="0"/>
                <a:t>High Pressure Vessel</a:t>
              </a:r>
            </a:p>
          </p:txBody>
        </p:sp>
        <p:cxnSp>
          <p:nvCxnSpPr>
            <p:cNvPr id="33" name="Straight Arrow Connector 32"/>
            <p:cNvCxnSpPr>
              <a:stCxn id="32" idx="3"/>
            </p:cNvCxnSpPr>
            <p:nvPr/>
          </p:nvCxnSpPr>
          <p:spPr>
            <a:xfrm>
              <a:off x="2935232" y="1076021"/>
              <a:ext cx="202345" cy="301377"/>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02793" y="771731"/>
              <a:ext cx="2799280" cy="354892"/>
            </a:xfrm>
            <a:prstGeom prst="rect">
              <a:avLst/>
            </a:prstGeom>
            <a:noFill/>
          </p:spPr>
          <p:txBody>
            <a:bodyPr wrap="square" rtlCol="0">
              <a:spAutoFit/>
            </a:bodyPr>
            <a:lstStyle/>
            <a:p>
              <a:r>
                <a:rPr lang="en-US" sz="1200" dirty="0"/>
                <a:t>High Voltage Feedthrough</a:t>
              </a:r>
            </a:p>
          </p:txBody>
        </p:sp>
        <p:cxnSp>
          <p:nvCxnSpPr>
            <p:cNvPr id="35" name="Straight Arrow Connector 34"/>
            <p:cNvCxnSpPr>
              <a:stCxn id="34" idx="1"/>
            </p:cNvCxnSpPr>
            <p:nvPr/>
          </p:nvCxnSpPr>
          <p:spPr>
            <a:xfrm flipH="1">
              <a:off x="4639945" y="949178"/>
              <a:ext cx="462848" cy="16894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5400000">
              <a:off x="163455" y="3644317"/>
              <a:ext cx="3488815" cy="354893"/>
            </a:xfrm>
            <a:prstGeom prst="rect">
              <a:avLst/>
            </a:prstGeom>
            <a:noFill/>
          </p:spPr>
          <p:txBody>
            <a:bodyPr wrap="square" rtlCol="0">
              <a:spAutoFit/>
            </a:bodyPr>
            <a:lstStyle/>
            <a:p>
              <a:r>
                <a:rPr lang="en-US" sz="1200" dirty="0"/>
                <a:t>Micromegas Charge Readout Plane</a:t>
              </a:r>
            </a:p>
          </p:txBody>
        </p:sp>
        <p:sp>
          <p:nvSpPr>
            <p:cNvPr id="37" name="TextBox 36"/>
            <p:cNvSpPr txBox="1"/>
            <p:nvPr/>
          </p:nvSpPr>
          <p:spPr>
            <a:xfrm>
              <a:off x="5036549" y="6259383"/>
              <a:ext cx="968191" cy="354892"/>
            </a:xfrm>
            <a:prstGeom prst="rect">
              <a:avLst/>
            </a:prstGeom>
            <a:noFill/>
          </p:spPr>
          <p:txBody>
            <a:bodyPr wrap="square" rtlCol="0">
              <a:spAutoFit/>
            </a:bodyPr>
            <a:lstStyle/>
            <a:p>
              <a:r>
                <a:rPr lang="en-US" sz="1200" dirty="0"/>
                <a:t>Cathode</a:t>
              </a:r>
            </a:p>
          </p:txBody>
        </p:sp>
        <p:cxnSp>
          <p:nvCxnSpPr>
            <p:cNvPr id="38" name="Straight Arrow Connector 37"/>
            <p:cNvCxnSpPr>
              <a:stCxn id="37" idx="1"/>
            </p:cNvCxnSpPr>
            <p:nvPr/>
          </p:nvCxnSpPr>
          <p:spPr>
            <a:xfrm flipH="1" flipV="1">
              <a:off x="4639944" y="5659966"/>
              <a:ext cx="396605" cy="776864"/>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246833" y="6259383"/>
              <a:ext cx="1136649" cy="354892"/>
            </a:xfrm>
            <a:prstGeom prst="rect">
              <a:avLst/>
            </a:prstGeom>
            <a:noFill/>
          </p:spPr>
          <p:txBody>
            <a:bodyPr wrap="square" rtlCol="0">
              <a:spAutoFit/>
            </a:bodyPr>
            <a:lstStyle/>
            <a:p>
              <a:pPr algn="r"/>
              <a:r>
                <a:rPr lang="en-US" sz="1200" dirty="0"/>
                <a:t>Field Cage</a:t>
              </a:r>
            </a:p>
          </p:txBody>
        </p:sp>
        <p:cxnSp>
          <p:nvCxnSpPr>
            <p:cNvPr id="40" name="Straight Arrow Connector 39"/>
            <p:cNvCxnSpPr>
              <a:stCxn id="39" idx="3"/>
            </p:cNvCxnSpPr>
            <p:nvPr/>
          </p:nvCxnSpPr>
          <p:spPr>
            <a:xfrm flipV="1">
              <a:off x="2383483" y="5892799"/>
              <a:ext cx="880534" cy="54403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540712" y="4265965"/>
              <a:ext cx="1780344" cy="354892"/>
            </a:xfrm>
            <a:prstGeom prst="rect">
              <a:avLst/>
            </a:prstGeom>
            <a:noFill/>
            <a:ln>
              <a:noFill/>
            </a:ln>
          </p:spPr>
          <p:txBody>
            <a:bodyPr wrap="square" rtlCol="0">
              <a:spAutoFit/>
            </a:bodyPr>
            <a:lstStyle/>
            <a:p>
              <a:r>
                <a:rPr lang="en-US" sz="1200" dirty="0">
                  <a:solidFill>
                    <a:schemeClr val="accent1"/>
                  </a:solidFill>
                </a:rPr>
                <a:t>Drift electrons</a:t>
              </a:r>
            </a:p>
          </p:txBody>
        </p:sp>
        <p:sp>
          <p:nvSpPr>
            <p:cNvPr id="42" name="TextBox 41"/>
            <p:cNvSpPr txBox="1"/>
            <p:nvPr/>
          </p:nvSpPr>
          <p:spPr>
            <a:xfrm rot="18900000">
              <a:off x="4588126" y="2385248"/>
              <a:ext cx="1780344" cy="354892"/>
            </a:xfrm>
            <a:prstGeom prst="rect">
              <a:avLst/>
            </a:prstGeom>
            <a:noFill/>
            <a:ln>
              <a:noFill/>
            </a:ln>
          </p:spPr>
          <p:txBody>
            <a:bodyPr wrap="square" rtlCol="0">
              <a:spAutoFit/>
            </a:bodyPr>
            <a:lstStyle/>
            <a:p>
              <a:r>
                <a:rPr lang="en-US" sz="1200" dirty="0">
                  <a:solidFill>
                    <a:srgbClr val="FF0000"/>
                  </a:solidFill>
                </a:rPr>
                <a:t>Ionizing Particles</a:t>
              </a:r>
            </a:p>
          </p:txBody>
        </p:sp>
        <p:sp>
          <p:nvSpPr>
            <p:cNvPr id="43" name="TextBox 42"/>
            <p:cNvSpPr txBox="1"/>
            <p:nvPr/>
          </p:nvSpPr>
          <p:spPr>
            <a:xfrm>
              <a:off x="2281576" y="3192460"/>
              <a:ext cx="1836565" cy="591487"/>
            </a:xfrm>
            <a:prstGeom prst="rect">
              <a:avLst/>
            </a:prstGeom>
            <a:noFill/>
          </p:spPr>
          <p:txBody>
            <a:bodyPr wrap="square" rtlCol="0">
              <a:spAutoFit/>
            </a:bodyPr>
            <a:lstStyle/>
            <a:p>
              <a:pPr algn="r"/>
              <a:r>
                <a:rPr lang="en-US" sz="1200" dirty="0" smtClean="0"/>
                <a:t>Mixture of enriched </a:t>
              </a:r>
              <a:r>
                <a:rPr lang="en-US" sz="1200" baseline="30000" dirty="0" smtClean="0"/>
                <a:t>136</a:t>
              </a:r>
              <a:r>
                <a:rPr lang="en-US" sz="1200" dirty="0" smtClean="0"/>
                <a:t>Xe and 1% TMA</a:t>
              </a:r>
              <a:endParaRPr lang="en-US" sz="1200" dirty="0"/>
            </a:p>
          </p:txBody>
        </p:sp>
      </p:grpSp>
      <p:sp>
        <p:nvSpPr>
          <p:cNvPr id="44" name="Rectangle 43"/>
          <p:cNvSpPr/>
          <p:nvPr/>
        </p:nvSpPr>
        <p:spPr>
          <a:xfrm>
            <a:off x="5935238" y="2025042"/>
            <a:ext cx="3107476" cy="2323713"/>
          </a:xfrm>
          <a:prstGeom prst="rect">
            <a:avLst/>
          </a:prstGeom>
        </p:spPr>
        <p:txBody>
          <a:bodyPr wrap="square">
            <a:spAutoFit/>
          </a:bodyPr>
          <a:lstStyle/>
          <a:p>
            <a:pPr marL="285750" indent="-285750">
              <a:lnSpc>
                <a:spcPct val="100000"/>
              </a:lnSpc>
              <a:spcBef>
                <a:spcPts val="1200"/>
              </a:spcBef>
              <a:buFont typeface="Arial" panose="020B0604020202020204" pitchFamily="34" charset="0"/>
              <a:buChar char="•"/>
            </a:pPr>
            <a:r>
              <a:rPr lang="en-US" altLang="zh-CN" dirty="0">
                <a:latin typeface="DengXian" panose="02010600030101010101" pitchFamily="2" charset="-122"/>
                <a:ea typeface="DengXian" panose="02010600030101010101" pitchFamily="2" charset="-122"/>
              </a:rPr>
              <a:t>2m</a:t>
            </a:r>
            <a:r>
              <a:rPr lang="zh-CN" altLang="en-US" dirty="0">
                <a:latin typeface="DengXian" panose="02010600030101010101" pitchFamily="2" charset="-122"/>
                <a:ea typeface="DengXian" panose="02010600030101010101" pitchFamily="2" charset="-122"/>
              </a:rPr>
              <a:t>长，</a:t>
            </a:r>
            <a:r>
              <a:rPr lang="en-US" altLang="zh-CN" dirty="0">
                <a:latin typeface="DengXian" panose="02010600030101010101" pitchFamily="2" charset="-122"/>
                <a:ea typeface="DengXian" panose="02010600030101010101" pitchFamily="2" charset="-122"/>
              </a:rPr>
              <a:t>1.5m</a:t>
            </a:r>
            <a:r>
              <a:rPr lang="zh-CN" altLang="en-US" dirty="0">
                <a:latin typeface="DengXian" panose="02010600030101010101" pitchFamily="2" charset="-122"/>
                <a:ea typeface="DengXian" panose="02010600030101010101" pitchFamily="2" charset="-122"/>
              </a:rPr>
              <a:t>直径，在</a:t>
            </a:r>
            <a:r>
              <a:rPr lang="en-US" altLang="zh-CN" dirty="0">
                <a:latin typeface="DengXian" panose="02010600030101010101" pitchFamily="2" charset="-122"/>
                <a:ea typeface="DengXian" panose="02010600030101010101" pitchFamily="2" charset="-122"/>
              </a:rPr>
              <a:t>10</a:t>
            </a:r>
            <a:r>
              <a:rPr lang="zh-CN" altLang="en-US" dirty="0">
                <a:latin typeface="DengXian" panose="02010600030101010101" pitchFamily="2" charset="-122"/>
                <a:ea typeface="DengXian" panose="02010600030101010101" pitchFamily="2" charset="-122"/>
              </a:rPr>
              <a:t>个大气压下可容纳</a:t>
            </a:r>
            <a:r>
              <a:rPr lang="en-US" altLang="zh-CN" dirty="0">
                <a:latin typeface="DengXian" panose="02010600030101010101" pitchFamily="2" charset="-122"/>
                <a:ea typeface="DengXian" panose="02010600030101010101" pitchFamily="2" charset="-122"/>
              </a:rPr>
              <a:t>200</a:t>
            </a:r>
            <a:r>
              <a:rPr lang="zh-CN" altLang="en-US" dirty="0">
                <a:latin typeface="DengXian" panose="02010600030101010101" pitchFamily="2" charset="-122"/>
                <a:ea typeface="DengXian" panose="02010600030101010101" pitchFamily="2" charset="-122"/>
              </a:rPr>
              <a:t>公斤氙气</a:t>
            </a:r>
            <a:endParaRPr lang="en-US" altLang="zh-CN" dirty="0">
              <a:latin typeface="DengXian" panose="02010600030101010101" pitchFamily="2" charset="-122"/>
              <a:ea typeface="DengXian" panose="02010600030101010101" pitchFamily="2" charset="-122"/>
            </a:endParaRPr>
          </a:p>
          <a:p>
            <a:pPr marL="285750" indent="-285750">
              <a:lnSpc>
                <a:spcPct val="100000"/>
              </a:lnSpc>
              <a:spcBef>
                <a:spcPts val="1200"/>
              </a:spcBef>
              <a:buFont typeface="Arial" panose="020B0604020202020204" pitchFamily="34" charset="0"/>
              <a:buChar char="•"/>
            </a:pPr>
            <a:r>
              <a:rPr lang="zh-CN" altLang="en-US" dirty="0">
                <a:latin typeface="DengXian" panose="02010600030101010101" pitchFamily="2" charset="-122"/>
                <a:ea typeface="DengXian" panose="02010600030101010101" pitchFamily="2" charset="-122"/>
              </a:rPr>
              <a:t>对称设计：</a:t>
            </a:r>
            <a:r>
              <a:rPr lang="en-US" altLang="zh-CN" dirty="0">
                <a:latin typeface="DengXian" panose="02010600030101010101" pitchFamily="2" charset="-122"/>
                <a:ea typeface="DengXian" panose="02010600030101010101" pitchFamily="2" charset="-122"/>
              </a:rPr>
              <a:t>10</a:t>
            </a:r>
            <a:r>
              <a:rPr lang="zh-CN" altLang="en-US" dirty="0">
                <a:latin typeface="DengXian" panose="02010600030101010101" pitchFamily="2" charset="-122"/>
                <a:ea typeface="DengXian" panose="02010600030101010101" pitchFamily="2" charset="-122"/>
              </a:rPr>
              <a:t>万伏负高压在中间，端盖两侧为</a:t>
            </a:r>
            <a:r>
              <a:rPr lang="en-US" altLang="zh-CN" dirty="0">
                <a:latin typeface="DengXian" panose="02010600030101010101" pitchFamily="2" charset="-122"/>
                <a:ea typeface="DengXian" panose="02010600030101010101" pitchFamily="2" charset="-122"/>
              </a:rPr>
              <a:t>MicroMegas</a:t>
            </a:r>
            <a:r>
              <a:rPr lang="zh-CN" altLang="en-US" dirty="0">
                <a:latin typeface="DengXian" panose="02010600030101010101" pitchFamily="2" charset="-122"/>
                <a:ea typeface="DengXian" panose="02010600030101010101" pitchFamily="2" charset="-122"/>
              </a:rPr>
              <a:t>电荷读出平面</a:t>
            </a:r>
            <a:endParaRPr lang="en-US" altLang="zh-CN" dirty="0">
              <a:latin typeface="DengXian" panose="02010600030101010101" pitchFamily="2" charset="-122"/>
              <a:ea typeface="DengXian" panose="02010600030101010101" pitchFamily="2" charset="-122"/>
            </a:endParaRPr>
          </a:p>
          <a:p>
            <a:pPr marL="285750" indent="-285750">
              <a:lnSpc>
                <a:spcPct val="150000"/>
              </a:lnSpc>
              <a:buFont typeface="Arial" panose="020B0604020202020204" pitchFamily="34" charset="0"/>
              <a:buChar char="•"/>
            </a:pPr>
            <a:r>
              <a:rPr lang="zh-CN" altLang="en-US" dirty="0" smtClean="0">
                <a:solidFill>
                  <a:srgbClr val="FF0000"/>
                </a:solidFill>
              </a:rPr>
              <a:t>只读电荷</a:t>
            </a:r>
            <a:endParaRPr lang="en-US" dirty="0" smtClean="0">
              <a:solidFill>
                <a:srgbClr val="FF0000"/>
              </a:solidFill>
            </a:endParaRPr>
          </a:p>
        </p:txBody>
      </p:sp>
      <p:pic>
        <p:nvPicPr>
          <p:cNvPr id="1026" name="Picture 2" descr="https://inspirehep.net/record/1258389/files/mesh_sche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6907" y="4720350"/>
            <a:ext cx="3080047" cy="187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7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104566"/>
            <a:ext cx="3962400" cy="2580555"/>
          </a:xfrm>
          <a:prstGeom prst="rect">
            <a:avLst/>
          </a:prstGeom>
        </p:spPr>
      </p:pic>
      <p:sp>
        <p:nvSpPr>
          <p:cNvPr id="3" name="Content Placeholder 2"/>
          <p:cNvSpPr>
            <a:spLocks noGrp="1"/>
          </p:cNvSpPr>
          <p:nvPr>
            <p:ph sz="quarter" idx="10"/>
          </p:nvPr>
        </p:nvSpPr>
        <p:spPr>
          <a:xfrm>
            <a:off x="191069" y="1601986"/>
            <a:ext cx="5382412" cy="2607380"/>
          </a:xfrm>
        </p:spPr>
        <p:txBody>
          <a:bodyPr>
            <a:normAutofit/>
          </a:bodyPr>
          <a:lstStyle/>
          <a:p>
            <a:r>
              <a:rPr lang="zh-CN" altLang="en-US" sz="1800" dirty="0" smtClean="0"/>
              <a:t>三甲胺是</a:t>
            </a:r>
            <a:r>
              <a:rPr lang="en-US" altLang="zh-CN" sz="1800" dirty="0" smtClean="0"/>
              <a:t>TPC</a:t>
            </a:r>
            <a:r>
              <a:rPr lang="zh-CN" altLang="en-US" sz="1800" dirty="0" smtClean="0"/>
              <a:t>运行中广泛使用的抑制气体</a:t>
            </a:r>
            <a:endParaRPr lang="en-US" altLang="zh-CN" sz="1800" dirty="0" smtClean="0"/>
          </a:p>
          <a:p>
            <a:r>
              <a:rPr lang="zh-CN" altLang="en-US" sz="1800" dirty="0" smtClean="0"/>
              <a:t>更好的能量分辨率</a:t>
            </a:r>
            <a:endParaRPr lang="en-US" altLang="zh-CN" sz="1800" dirty="0" smtClean="0"/>
          </a:p>
          <a:p>
            <a:pPr lvl="1"/>
            <a:r>
              <a:rPr lang="zh-CN" altLang="en-US" sz="1600" dirty="0" smtClean="0"/>
              <a:t>从</a:t>
            </a:r>
            <a:r>
              <a:rPr lang="en-US" altLang="zh-CN" sz="1600" dirty="0" smtClean="0"/>
              <a:t>511 keV</a:t>
            </a:r>
            <a:r>
              <a:rPr lang="zh-CN" altLang="en-US" sz="1600" dirty="0" smtClean="0"/>
              <a:t>峰外延到</a:t>
            </a:r>
            <a:r>
              <a:rPr lang="en-US" altLang="zh-CN" sz="1600" dirty="0" smtClean="0"/>
              <a:t>Q</a:t>
            </a:r>
            <a:r>
              <a:rPr lang="el-GR" sz="1600" baseline="-25000" dirty="0"/>
              <a:t> 0νββ</a:t>
            </a:r>
            <a:r>
              <a:rPr lang="zh-CN" altLang="en-US" sz="1600" dirty="0" smtClean="0"/>
              <a:t>值</a:t>
            </a:r>
            <a:r>
              <a:rPr lang="en-US" altLang="zh-CN" sz="1600" dirty="0" smtClean="0"/>
              <a:t>: </a:t>
            </a:r>
            <a:r>
              <a:rPr lang="en-US" sz="1600" dirty="0" smtClean="0"/>
              <a:t>3% FWHM (</a:t>
            </a:r>
            <a:r>
              <a:rPr lang="en-US" altLang="zh-CN" sz="1600" dirty="0" smtClean="0"/>
              <a:t>2458 keV</a:t>
            </a:r>
            <a:r>
              <a:rPr lang="en-US" sz="1600" dirty="0" smtClean="0"/>
              <a:t>) </a:t>
            </a:r>
            <a:endParaRPr lang="en-US" sz="1600" dirty="0"/>
          </a:p>
          <a:p>
            <a:r>
              <a:rPr lang="zh-CN" altLang="en-US" sz="1800" dirty="0" smtClean="0"/>
              <a:t>更清晰的径迹</a:t>
            </a:r>
          </a:p>
          <a:p>
            <a:pPr lvl="1"/>
            <a:r>
              <a:rPr lang="zh-CN" altLang="en-US" sz="1600" dirty="0" smtClean="0"/>
              <a:t>三甲胺有效地减少电子弥散</a:t>
            </a:r>
            <a:endParaRPr lang="en-US" altLang="zh-CN" sz="1600" dirty="0" smtClean="0"/>
          </a:p>
          <a:p>
            <a:r>
              <a:rPr lang="zh-CN" altLang="en-US" sz="1800" dirty="0"/>
              <a:t>抑</a:t>
            </a:r>
            <a:r>
              <a:rPr lang="zh-CN" altLang="en-US" sz="1800" dirty="0" smtClean="0"/>
              <a:t>制</a:t>
            </a:r>
            <a:r>
              <a:rPr lang="en-US" altLang="zh-CN" sz="1800" dirty="0" smtClean="0"/>
              <a:t>Xe</a:t>
            </a:r>
            <a:r>
              <a:rPr lang="zh-CN" altLang="en-US" sz="1800" dirty="0" smtClean="0"/>
              <a:t>闪烁光</a:t>
            </a:r>
            <a:endParaRPr lang="en-US" altLang="zh-CN" sz="1800" dirty="0" smtClean="0"/>
          </a:p>
        </p:txBody>
      </p:sp>
      <p:sp>
        <p:nvSpPr>
          <p:cNvPr id="2" name="Title 1"/>
          <p:cNvSpPr>
            <a:spLocks noGrp="1"/>
          </p:cNvSpPr>
          <p:nvPr>
            <p:ph type="title"/>
          </p:nvPr>
        </p:nvSpPr>
        <p:spPr/>
        <p:txBody>
          <a:bodyPr/>
          <a:lstStyle/>
          <a:p>
            <a:r>
              <a:rPr lang="en-US" dirty="0"/>
              <a:t>Xe </a:t>
            </a:r>
            <a:r>
              <a:rPr lang="en-US" dirty="0" smtClean="0"/>
              <a:t>+ </a:t>
            </a:r>
            <a:r>
              <a:rPr lang="zh-CN" altLang="en-US" dirty="0" smtClean="0"/>
              <a:t>三甲胺</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306" y="4209366"/>
            <a:ext cx="6406151" cy="2172941"/>
          </a:xfrm>
          <a:prstGeom prst="rect">
            <a:avLst/>
          </a:prstGeom>
        </p:spPr>
      </p:pic>
      <p:sp>
        <p:nvSpPr>
          <p:cNvPr id="9" name="Rectangle 8"/>
          <p:cNvSpPr/>
          <p:nvPr/>
        </p:nvSpPr>
        <p:spPr>
          <a:xfrm>
            <a:off x="3556000" y="6294096"/>
            <a:ext cx="2082800" cy="276999"/>
          </a:xfrm>
          <a:prstGeom prst="rect">
            <a:avLst/>
          </a:prstGeom>
        </p:spPr>
        <p:txBody>
          <a:bodyPr wrap="square">
            <a:spAutoFit/>
          </a:bodyPr>
          <a:lstStyle/>
          <a:p>
            <a:r>
              <a:rPr lang="is-IS" sz="1200" dirty="0" smtClean="0">
                <a:solidFill>
                  <a:srgbClr val="FF0000"/>
                </a:solidFill>
                <a:latin typeface=""/>
              </a:rPr>
              <a:t>T-REX: arXiv:1512.07926</a:t>
            </a:r>
            <a:endParaRPr lang="en-US" sz="1200" dirty="0">
              <a:solidFill>
                <a:srgbClr val="FF0000"/>
              </a:solidFill>
            </a:endParaRPr>
          </a:p>
        </p:txBody>
      </p:sp>
      <p:sp>
        <p:nvSpPr>
          <p:cNvPr id="14" name="Content Placeholder 2"/>
          <p:cNvSpPr txBox="1">
            <a:spLocks/>
          </p:cNvSpPr>
          <p:nvPr/>
        </p:nvSpPr>
        <p:spPr>
          <a:xfrm>
            <a:off x="152400" y="4572000"/>
            <a:ext cx="2286000" cy="1752600"/>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180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160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140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14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15" name="TextBox 14"/>
          <p:cNvSpPr txBox="1"/>
          <p:nvPr/>
        </p:nvSpPr>
        <p:spPr>
          <a:xfrm>
            <a:off x="2026452" y="4376170"/>
            <a:ext cx="1136850" cy="369332"/>
          </a:xfrm>
          <a:prstGeom prst="rect">
            <a:avLst/>
          </a:prstGeom>
          <a:noFill/>
        </p:spPr>
        <p:txBody>
          <a:bodyPr wrap="none" rtlCol="0">
            <a:spAutoFit/>
          </a:bodyPr>
          <a:lstStyle/>
          <a:p>
            <a:r>
              <a:rPr lang="en-US" dirty="0" smtClean="0"/>
              <a:t>With TMA</a:t>
            </a:r>
            <a:endParaRPr lang="en-US" dirty="0"/>
          </a:p>
        </p:txBody>
      </p:sp>
      <p:sp>
        <p:nvSpPr>
          <p:cNvPr id="16" name="TextBox 15"/>
          <p:cNvSpPr txBox="1"/>
          <p:nvPr/>
        </p:nvSpPr>
        <p:spPr>
          <a:xfrm>
            <a:off x="5342981" y="4387334"/>
            <a:ext cx="1092863" cy="369332"/>
          </a:xfrm>
          <a:prstGeom prst="rect">
            <a:avLst/>
          </a:prstGeom>
          <a:noFill/>
        </p:spPr>
        <p:txBody>
          <a:bodyPr wrap="none" rtlCol="0">
            <a:spAutoFit/>
          </a:bodyPr>
          <a:lstStyle/>
          <a:p>
            <a:r>
              <a:rPr lang="en-US" dirty="0" smtClean="0"/>
              <a:t>W/o TMA</a:t>
            </a:r>
            <a:endParaRPr lang="en-US" dirty="0"/>
          </a:p>
        </p:txBody>
      </p:sp>
      <p:sp>
        <p:nvSpPr>
          <p:cNvPr id="19" name="TextBox 18"/>
          <p:cNvSpPr txBox="1"/>
          <p:nvPr/>
        </p:nvSpPr>
        <p:spPr>
          <a:xfrm>
            <a:off x="5791200" y="2040751"/>
            <a:ext cx="820866" cy="338554"/>
          </a:xfrm>
          <a:prstGeom prst="rect">
            <a:avLst/>
          </a:prstGeom>
          <a:noFill/>
        </p:spPr>
        <p:txBody>
          <a:bodyPr wrap="none" rtlCol="0">
            <a:spAutoFit/>
          </a:bodyPr>
          <a:lstStyle/>
          <a:p>
            <a:r>
              <a:rPr lang="en-US" sz="1600" dirty="0" smtClean="0">
                <a:solidFill>
                  <a:srgbClr val="2E962E"/>
                </a:solidFill>
              </a:rPr>
              <a:t>Pure </a:t>
            </a:r>
            <a:r>
              <a:rPr lang="en-US" sz="1600" dirty="0" err="1" smtClean="0">
                <a:solidFill>
                  <a:srgbClr val="2E962E"/>
                </a:solidFill>
              </a:rPr>
              <a:t>Xe</a:t>
            </a:r>
            <a:endParaRPr lang="en-US" sz="1600" dirty="0">
              <a:solidFill>
                <a:srgbClr val="2E962E"/>
              </a:solidFill>
            </a:endParaRPr>
          </a:p>
        </p:txBody>
      </p:sp>
      <p:sp>
        <p:nvSpPr>
          <p:cNvPr id="20" name="TextBox 19"/>
          <p:cNvSpPr txBox="1"/>
          <p:nvPr/>
        </p:nvSpPr>
        <p:spPr>
          <a:xfrm>
            <a:off x="7107525" y="2129357"/>
            <a:ext cx="820866" cy="338554"/>
          </a:xfrm>
          <a:prstGeom prst="rect">
            <a:avLst/>
          </a:prstGeom>
          <a:noFill/>
        </p:spPr>
        <p:txBody>
          <a:bodyPr wrap="none" rtlCol="0">
            <a:spAutoFit/>
          </a:bodyPr>
          <a:lstStyle/>
          <a:p>
            <a:r>
              <a:rPr lang="en-US" sz="1600" dirty="0" smtClean="0">
                <a:solidFill>
                  <a:srgbClr val="FF0000"/>
                </a:solidFill>
              </a:rPr>
              <a:t>Pure </a:t>
            </a:r>
            <a:r>
              <a:rPr lang="en-US" sz="1600" dirty="0" err="1" smtClean="0">
                <a:solidFill>
                  <a:srgbClr val="FF0000"/>
                </a:solidFill>
              </a:rPr>
              <a:t>Xe</a:t>
            </a:r>
            <a:endParaRPr lang="en-US" sz="1600" dirty="0">
              <a:solidFill>
                <a:srgbClr val="FF0000"/>
              </a:solidFill>
            </a:endParaRPr>
          </a:p>
        </p:txBody>
      </p:sp>
      <p:sp>
        <p:nvSpPr>
          <p:cNvPr id="21" name="TextBox 20"/>
          <p:cNvSpPr txBox="1"/>
          <p:nvPr/>
        </p:nvSpPr>
        <p:spPr>
          <a:xfrm>
            <a:off x="7172633" y="2737962"/>
            <a:ext cx="1229119" cy="338554"/>
          </a:xfrm>
          <a:prstGeom prst="rect">
            <a:avLst/>
          </a:prstGeom>
          <a:noFill/>
        </p:spPr>
        <p:txBody>
          <a:bodyPr wrap="none" rtlCol="0">
            <a:spAutoFit/>
          </a:bodyPr>
          <a:lstStyle/>
          <a:p>
            <a:r>
              <a:rPr lang="en-US" sz="1600" dirty="0" err="1" smtClean="0">
                <a:solidFill>
                  <a:srgbClr val="3333FF"/>
                </a:solidFill>
              </a:rPr>
              <a:t>Xe</a:t>
            </a:r>
            <a:r>
              <a:rPr lang="en-US" sz="1600" dirty="0" smtClean="0">
                <a:solidFill>
                  <a:srgbClr val="3333FF"/>
                </a:solidFill>
              </a:rPr>
              <a:t> + 1%TMA</a:t>
            </a:r>
            <a:endParaRPr lang="en-US" sz="1600" dirty="0">
              <a:solidFill>
                <a:srgbClr val="3333FF"/>
              </a:solidFill>
            </a:endParaRPr>
          </a:p>
        </p:txBody>
      </p:sp>
      <p:sp>
        <p:nvSpPr>
          <p:cNvPr id="22" name="Rectangle 21"/>
          <p:cNvSpPr/>
          <p:nvPr/>
        </p:nvSpPr>
        <p:spPr>
          <a:xfrm>
            <a:off x="5666748" y="925214"/>
            <a:ext cx="3338346" cy="307777"/>
          </a:xfrm>
          <a:prstGeom prst="rect">
            <a:avLst/>
          </a:prstGeom>
        </p:spPr>
        <p:txBody>
          <a:bodyPr wrap="square">
            <a:spAutoFit/>
          </a:bodyPr>
          <a:lstStyle/>
          <a:p>
            <a:r>
              <a:rPr lang="en-US" sz="1400" dirty="0" err="1"/>
              <a:t>Cebrián</a:t>
            </a:r>
            <a:r>
              <a:rPr lang="en-US" sz="1400" dirty="0"/>
              <a:t>, S., </a:t>
            </a:r>
            <a:r>
              <a:rPr lang="en-US" sz="1400" dirty="0" smtClean="0"/>
              <a:t>et </a:t>
            </a:r>
            <a:r>
              <a:rPr lang="en-US" sz="1400" dirty="0"/>
              <a:t>al. </a:t>
            </a:r>
            <a:r>
              <a:rPr lang="en-US" sz="1400" dirty="0" smtClean="0"/>
              <a:t>JINST 8 (2013</a:t>
            </a:r>
            <a:r>
              <a:rPr lang="en-US" sz="1400" dirty="0"/>
              <a:t>): </a:t>
            </a:r>
            <a:r>
              <a:rPr lang="en-US" sz="1400" dirty="0" smtClean="0"/>
              <a:t>P01012.</a:t>
            </a:r>
            <a:endParaRPr lang="en-US" sz="1400" dirty="0">
              <a:effectLst/>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0176" y="3848743"/>
            <a:ext cx="1936771" cy="2758433"/>
          </a:xfrm>
          <a:prstGeom prst="rect">
            <a:avLst/>
          </a:prstGeom>
        </p:spPr>
      </p:pic>
      <p:sp>
        <p:nvSpPr>
          <p:cNvPr id="24" name="Rectangle 23"/>
          <p:cNvSpPr/>
          <p:nvPr/>
        </p:nvSpPr>
        <p:spPr>
          <a:xfrm>
            <a:off x="6276128" y="6328440"/>
            <a:ext cx="1667705" cy="430887"/>
          </a:xfrm>
          <a:prstGeom prst="rect">
            <a:avLst/>
          </a:prstGeom>
        </p:spPr>
        <p:txBody>
          <a:bodyPr wrap="square">
            <a:spAutoFit/>
          </a:bodyPr>
          <a:lstStyle/>
          <a:p>
            <a:r>
              <a:rPr lang="en-US" sz="1100" dirty="0" smtClean="0"/>
              <a:t>Gonzalez-Diaz, </a:t>
            </a:r>
            <a:r>
              <a:rPr lang="en-US" sz="1100" dirty="0"/>
              <a:t>et al. </a:t>
            </a:r>
            <a:r>
              <a:rPr lang="en-US" sz="1100" i="1" dirty="0" smtClean="0"/>
              <a:t>NIMA</a:t>
            </a:r>
            <a:r>
              <a:rPr lang="en-US" sz="1100" dirty="0" smtClean="0"/>
              <a:t> </a:t>
            </a:r>
            <a:r>
              <a:rPr lang="en-US" sz="1100" dirty="0"/>
              <a:t>804 </a:t>
            </a:r>
            <a:r>
              <a:rPr lang="en-US" sz="1100" dirty="0" smtClean="0"/>
              <a:t>8 (2015)</a:t>
            </a:r>
            <a:endParaRPr lang="en-US" sz="1100" dirty="0">
              <a:effectLst/>
            </a:endParaRPr>
          </a:p>
        </p:txBody>
      </p:sp>
      <p:sp>
        <p:nvSpPr>
          <p:cNvPr id="34" name="TextBox 33"/>
          <p:cNvSpPr txBox="1"/>
          <p:nvPr/>
        </p:nvSpPr>
        <p:spPr>
          <a:xfrm>
            <a:off x="8132890" y="3126902"/>
            <a:ext cx="680151" cy="253916"/>
          </a:xfrm>
          <a:prstGeom prst="rect">
            <a:avLst/>
          </a:prstGeom>
          <a:noFill/>
        </p:spPr>
        <p:txBody>
          <a:bodyPr wrap="square" rtlCol="0">
            <a:spAutoFit/>
          </a:bodyPr>
          <a:lstStyle/>
          <a:p>
            <a:r>
              <a:rPr lang="en-US" sz="1050" dirty="0" smtClean="0"/>
              <a:t>22.1 keV</a:t>
            </a:r>
            <a:endParaRPr lang="en-US" sz="1050" dirty="0"/>
          </a:p>
        </p:txBody>
      </p:sp>
    </p:spTree>
    <p:extLst>
      <p:ext uri="{BB962C8B-B14F-4D97-AF65-F5344CB8AC3E}">
        <p14:creationId xmlns:p14="http://schemas.microsoft.com/office/powerpoint/2010/main" val="2983714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latin typeface="+mn-lt"/>
              </a:rPr>
              <a:t>Micromegas</a:t>
            </a:r>
            <a:r>
              <a:rPr lang="zh-CN" altLang="en-US" dirty="0">
                <a:latin typeface="+mn-lt"/>
              </a:rPr>
              <a:t>电荷读出平面</a:t>
            </a:r>
            <a:endParaRPr lang="en-US" dirty="0">
              <a:latin typeface="+mn-lt"/>
            </a:endParaRPr>
          </a:p>
        </p:txBody>
      </p:sp>
      <p:sp>
        <p:nvSpPr>
          <p:cNvPr id="4" name="Content Placeholder 2"/>
          <p:cNvSpPr txBox="1">
            <a:spLocks/>
          </p:cNvSpPr>
          <p:nvPr/>
        </p:nvSpPr>
        <p:spPr>
          <a:xfrm>
            <a:off x="320168" y="1772397"/>
            <a:ext cx="5396753" cy="2063624"/>
          </a:xfrm>
          <a:prstGeom prst="rect">
            <a:avLst/>
          </a:prstGeom>
        </p:spPr>
        <p:txBody>
          <a:bodyPr>
            <a:normAutofit fontScale="62500" lnSpcReduction="20000"/>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读出平面由</a:t>
            </a:r>
            <a:r>
              <a:rPr lang="en-US" altLang="zh-CN" dirty="0" smtClean="0"/>
              <a:t>41</a:t>
            </a:r>
            <a:r>
              <a:rPr lang="zh-CN" altLang="en-US" dirty="0" smtClean="0"/>
              <a:t>个</a:t>
            </a:r>
            <a:r>
              <a:rPr lang="en-US" altLang="zh-CN" dirty="0" smtClean="0"/>
              <a:t>Micromegas</a:t>
            </a:r>
            <a:r>
              <a:rPr lang="zh-CN" altLang="en-US" dirty="0" smtClean="0"/>
              <a:t>模块拼成</a:t>
            </a:r>
            <a:endParaRPr lang="en-US" altLang="zh-CN" dirty="0" smtClean="0"/>
          </a:p>
          <a:p>
            <a:pPr lvl="1"/>
            <a:r>
              <a:rPr lang="zh-CN" altLang="en-US"/>
              <a:t>此类微结构气体探测器的最大应用</a:t>
            </a:r>
            <a:endParaRPr lang="en-US" altLang="zh-CN" dirty="0" smtClean="0"/>
          </a:p>
          <a:p>
            <a:pPr>
              <a:lnSpc>
                <a:spcPct val="150000"/>
              </a:lnSpc>
            </a:pPr>
            <a:r>
              <a:rPr lang="en-US" dirty="0" smtClean="0"/>
              <a:t>20cm </a:t>
            </a:r>
            <a:r>
              <a:rPr lang="zh-CN" altLang="en-US" dirty="0" smtClean="0"/>
              <a:t>边长，铜</a:t>
            </a:r>
            <a:r>
              <a:rPr lang="en-US" altLang="zh-CN" dirty="0" smtClean="0"/>
              <a:t>+Kapton</a:t>
            </a:r>
            <a:r>
              <a:rPr lang="zh-CN" altLang="en-US" dirty="0" smtClean="0"/>
              <a:t>作成，极好的放射性本底控制</a:t>
            </a:r>
            <a:endParaRPr lang="en-US" altLang="zh-CN" dirty="0" smtClean="0"/>
          </a:p>
          <a:p>
            <a:pPr>
              <a:lnSpc>
                <a:spcPct val="150000"/>
              </a:lnSpc>
            </a:pPr>
            <a:r>
              <a:rPr lang="en-US" altLang="zh-CN" dirty="0" smtClean="0"/>
              <a:t>XY</a:t>
            </a:r>
            <a:r>
              <a:rPr lang="zh-CN" altLang="en-US" dirty="0" smtClean="0"/>
              <a:t>条读出，</a:t>
            </a:r>
            <a:r>
              <a:rPr lang="en-US" altLang="zh-CN" dirty="0" smtClean="0"/>
              <a:t>128</a:t>
            </a:r>
            <a:r>
              <a:rPr lang="zh-CN" altLang="en-US" dirty="0" smtClean="0"/>
              <a:t>通道，</a:t>
            </a:r>
            <a:r>
              <a:rPr lang="en-US" altLang="zh-CN" dirty="0" smtClean="0"/>
              <a:t>3mm</a:t>
            </a:r>
            <a:r>
              <a:rPr lang="zh-CN" altLang="en-US" dirty="0" smtClean="0"/>
              <a:t>像素大小</a:t>
            </a:r>
            <a:endParaRPr lang="en-US" altLang="zh-CN" dirty="0" smtClean="0"/>
          </a:p>
          <a:p>
            <a:pPr marL="0" indent="0">
              <a:buFont typeface="Calibri" panose="020F0502020204030204" pitchFamily="34" charset="0"/>
              <a:buNone/>
            </a:pPr>
            <a:endParaRPr lang="en-US" dirty="0"/>
          </a:p>
        </p:txBody>
      </p:sp>
      <p:pic>
        <p:nvPicPr>
          <p:cNvPr id="5" name="Picture 4"/>
          <p:cNvPicPr>
            <a:picLocks noChangeAspect="1"/>
          </p:cNvPicPr>
          <p:nvPr/>
        </p:nvPicPr>
        <p:blipFill>
          <a:blip r:embed="rId2"/>
          <a:stretch>
            <a:fillRect/>
          </a:stretch>
        </p:blipFill>
        <p:spPr>
          <a:xfrm>
            <a:off x="6287817" y="1787268"/>
            <a:ext cx="2592000" cy="2592000"/>
          </a:xfrm>
          <a:prstGeom prst="rect">
            <a:avLst/>
          </a:prstGeom>
        </p:spPr>
      </p:pic>
      <p:pic>
        <p:nvPicPr>
          <p:cNvPr id="6" name="Picture 5"/>
          <p:cNvPicPr>
            <a:picLocks noChangeAspect="1"/>
          </p:cNvPicPr>
          <p:nvPr/>
        </p:nvPicPr>
        <p:blipFill>
          <a:blip r:embed="rId3"/>
          <a:stretch>
            <a:fillRect/>
          </a:stretch>
        </p:blipFill>
        <p:spPr>
          <a:xfrm>
            <a:off x="5914401" y="4688323"/>
            <a:ext cx="3255840" cy="2062260"/>
          </a:xfrm>
          <a:prstGeom prst="rect">
            <a:avLst/>
          </a:prstGeom>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1469"/>
          <a:stretch/>
        </p:blipFill>
        <p:spPr bwMode="auto">
          <a:xfrm>
            <a:off x="2819400" y="4303873"/>
            <a:ext cx="2408374" cy="22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1956" t="6244" r="8115" b="10631"/>
          <a:stretch/>
        </p:blipFill>
        <p:spPr>
          <a:xfrm>
            <a:off x="395560" y="3966764"/>
            <a:ext cx="1706818" cy="266263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0957" y="5510957"/>
            <a:ext cx="1118443" cy="1118443"/>
          </a:xfrm>
          <a:prstGeom prst="rect">
            <a:avLst/>
          </a:prstGeom>
        </p:spPr>
      </p:pic>
      <p:sp>
        <p:nvSpPr>
          <p:cNvPr id="10" name="Rectangle 9"/>
          <p:cNvSpPr/>
          <p:nvPr/>
        </p:nvSpPr>
        <p:spPr>
          <a:xfrm>
            <a:off x="2248504" y="4009936"/>
            <a:ext cx="3637471" cy="369332"/>
          </a:xfrm>
          <a:prstGeom prst="rect">
            <a:avLst/>
          </a:prstGeom>
        </p:spPr>
        <p:txBody>
          <a:bodyPr wrap="none">
            <a:spAutoFit/>
          </a:bodyPr>
          <a:lstStyle/>
          <a:p>
            <a:r>
              <a:rPr lang="en-US" altLang="zh-CN" dirty="0" smtClean="0">
                <a:solidFill>
                  <a:srgbClr val="FF0000"/>
                </a:solidFill>
                <a:latin typeface="Microsoft YaHei" panose="020B0503020204020204" pitchFamily="34" charset="-122"/>
                <a:ea typeface="Microsoft YaHei" panose="020B0503020204020204" pitchFamily="34" charset="-122"/>
              </a:rPr>
              <a:t>MicroMegas</a:t>
            </a:r>
            <a:r>
              <a:rPr lang="zh-CN" altLang="en-US" dirty="0" smtClean="0">
                <a:solidFill>
                  <a:srgbClr val="FF0000"/>
                </a:solidFill>
                <a:latin typeface="Microsoft YaHei" panose="020B0503020204020204" pitchFamily="34" charset="-122"/>
                <a:ea typeface="Microsoft YaHei" panose="020B0503020204020204" pitchFamily="34" charset="-122"/>
              </a:rPr>
              <a:t>气</a:t>
            </a:r>
            <a:r>
              <a:rPr lang="zh-CN" altLang="en-US" dirty="0">
                <a:solidFill>
                  <a:srgbClr val="FF0000"/>
                </a:solidFill>
                <a:latin typeface="Microsoft YaHei" panose="020B0503020204020204" pitchFamily="34" charset="-122"/>
                <a:ea typeface="Microsoft YaHei" panose="020B0503020204020204" pitchFamily="34" charset="-122"/>
              </a:rPr>
              <a:t>体微网结构探测器</a:t>
            </a:r>
            <a:endParaRPr lang="en-US" dirty="0">
              <a:solidFill>
                <a:srgbClr val="FF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8772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I主题">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交大模板.potx" id="{AE5D8681-4319-48D1-81C3-6C6438C2B9BD}" vid="{27E6303D-720B-4F25-A3C2-F18EDAE563E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交大模板</Template>
  <TotalTime>6236</TotalTime>
  <Words>2770</Words>
  <Application>Microsoft Office PowerPoint</Application>
  <PresentationFormat>On-screen Show (4:3)</PresentationFormat>
  <Paragraphs>254</Paragraphs>
  <Slides>28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DengXian</vt:lpstr>
      <vt:lpstr>DengXian</vt:lpstr>
      <vt:lpstr>DengXian Light</vt:lpstr>
      <vt:lpstr>Microsoft YaHei</vt:lpstr>
      <vt:lpstr>Microsoft YaHei</vt:lpstr>
      <vt:lpstr>Myriad Pro</vt:lpstr>
      <vt:lpstr>华文宋体</vt:lpstr>
      <vt:lpstr>Arial</vt:lpstr>
      <vt:lpstr>Calibri</vt:lpstr>
      <vt:lpstr>Times New Roman</vt:lpstr>
      <vt:lpstr>Wingdings</vt:lpstr>
      <vt:lpstr>VI主题</vt:lpstr>
      <vt:lpstr>重点专项“基于惰性气体探测器的直接暗物质探测实验” 课题二 用于暗物质探测与中微子性质研究的200 公斤级气体探测器研发 </vt:lpstr>
      <vt:lpstr>课题二总体目标</vt:lpstr>
      <vt:lpstr>承担单位与人员</vt:lpstr>
      <vt:lpstr>研发进度</vt:lpstr>
      <vt:lpstr>暗物质方向性探测</vt:lpstr>
      <vt:lpstr>无中微子双贝塔衰变的探测</vt:lpstr>
      <vt:lpstr>200公斤级高压气体探测器</vt:lpstr>
      <vt:lpstr>Xe + 三甲胺</vt:lpstr>
      <vt:lpstr>Micromegas电荷读出平面</vt:lpstr>
      <vt:lpstr>From MM films to SR2M</vt:lpstr>
      <vt:lpstr>TPC 场笼（field cage）</vt:lpstr>
      <vt:lpstr>高压气体循环提纯系统</vt:lpstr>
      <vt:lpstr>本底研究</vt:lpstr>
      <vt:lpstr>交大原型探测器</vt:lpstr>
      <vt:lpstr>原型探测器初步数据</vt:lpstr>
      <vt:lpstr>Some example tracks</vt:lpstr>
      <vt:lpstr>1 Micromegas 数据发表</vt:lpstr>
      <vt:lpstr>人才培养</vt:lpstr>
      <vt:lpstr>发表文章</vt:lpstr>
      <vt:lpstr>会议邀请报告12个</vt:lpstr>
      <vt:lpstr>下一阶段研发工作</vt:lpstr>
      <vt:lpstr>Micromegas的稳定、高质量运行</vt:lpstr>
      <vt:lpstr>低本底压力容器</vt:lpstr>
      <vt:lpstr>锦屏地下实验室、屏蔽体</vt:lpstr>
      <vt:lpstr>总结</vt:lpstr>
      <vt:lpstr>谢谢各位专家！</vt:lpstr>
      <vt:lpstr>Sensitivity projection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基于惰性气体探测器的直接暗物质探测实验</dc:title>
  <dc:creator>谌勋</dc:creator>
  <cp:lastModifiedBy>Ke Han</cp:lastModifiedBy>
  <cp:revision>336</cp:revision>
  <cp:lastPrinted>2016-05-16T05:50:01Z</cp:lastPrinted>
  <dcterms:created xsi:type="dcterms:W3CDTF">2016-05-12T00:59:07Z</dcterms:created>
  <dcterms:modified xsi:type="dcterms:W3CDTF">2018-07-27T10:00:28Z</dcterms:modified>
</cp:coreProperties>
</file>